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322"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9" autoAdjust="0"/>
  </p:normalViewPr>
  <p:slideViewPr>
    <p:cSldViewPr>
      <p:cViewPr>
        <p:scale>
          <a:sx n="90" d="100"/>
          <a:sy n="90" d="100"/>
        </p:scale>
        <p:origin x="2280"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BE6D3-2557-2744-848C-B0232A6CC4CB}" type="datetimeFigureOut">
              <a:rPr lang="es-ES" smtClean="0"/>
              <a:t>26/10/16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E94DD-DB40-9844-AE2A-468F550032A8}" type="slidenum">
              <a:rPr lang="es-ES" smtClean="0"/>
              <a:t>‹Nr.›</a:t>
            </a:fld>
            <a:endParaRPr lang="es-ES"/>
          </a:p>
        </p:txBody>
      </p:sp>
    </p:spTree>
    <p:extLst>
      <p:ext uri="{BB962C8B-B14F-4D97-AF65-F5344CB8AC3E}">
        <p14:creationId xmlns:p14="http://schemas.microsoft.com/office/powerpoint/2010/main" val="3915736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Por unidad paramilitar entendemos una estructura formalmente reconocida por otros actores dentro de la red</a:t>
            </a:r>
            <a:r>
              <a:rPr lang="es-CO" dirty="0" smtClean="0"/>
              <a:t>  (grandes y pequeñas)</a:t>
            </a:r>
          </a:p>
          <a:p>
            <a:r>
              <a:rPr lang="es-ES_tradnl" dirty="0" smtClean="0"/>
              <a:t>Por despojo activo paramilitar entendemos “el acto planeado y consciente de quitar la tierra a alguien, con el fin de redistribuir los derechos de propiedad entre otros agentes” (</a:t>
            </a:r>
            <a:r>
              <a:rPr lang="es-ES_tradnl" dirty="0" err="1" smtClean="0"/>
              <a:t>Gutierrez</a:t>
            </a:r>
            <a:r>
              <a:rPr lang="es-ES_tradnl" dirty="0" smtClean="0"/>
              <a:t>, 2014)</a:t>
            </a:r>
            <a:r>
              <a:rPr lang="es-CO" dirty="0" smtClean="0"/>
              <a:t>  </a:t>
            </a:r>
          </a:p>
          <a:p>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2</a:t>
            </a:fld>
            <a:endParaRPr lang="es-ES"/>
          </a:p>
        </p:txBody>
      </p:sp>
    </p:spTree>
    <p:extLst>
      <p:ext uri="{BB962C8B-B14F-4D97-AF65-F5344CB8AC3E}">
        <p14:creationId xmlns:p14="http://schemas.microsoft.com/office/powerpoint/2010/main" val="20125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hay seis que incurrieron en altos niveles de despojo. Estas seis unidades pueden ser separadas de las demás sin una sola excepción por nuestras dos reglas</a:t>
            </a:r>
            <a:r>
              <a:rPr lang="es-CO" dirty="0" smtClean="0">
                <a:effectLst/>
              </a:rPr>
              <a:t> </a:t>
            </a:r>
          </a:p>
          <a:p>
            <a:r>
              <a:rPr lang="es-ES_tradnl" sz="1200" kern="1200" dirty="0" smtClean="0">
                <a:solidFill>
                  <a:schemeClr val="tx1"/>
                </a:solidFill>
                <a:effectLst/>
                <a:latin typeface="+mn-lt"/>
                <a:ea typeface="+mn-ea"/>
                <a:cs typeface="+mn-cs"/>
              </a:rPr>
              <a:t>Las unidades con un 1 subrayado en color naranja en las columnas 6 y 7 son las que corresponden a la primera regla. Ellas, y solamente ellas, tienen un 1 en las dos columnas</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2. Las unidades con un 1 subrayado en color azul en las columnas 4 y 5 son las que corresponden a la segunda regla. Separan con una excepción, pues aún queda el Frente Héroes de Guaviare que no incurrió en alto despojo pero cumple las condiciones de las columnas 4 y 5. Sin embargo, si se tiene en cuenta la columna 10 --tamaño de la unidad--, también destacada en azul, tenemos una separación perfecta.</a:t>
            </a:r>
            <a:endParaRPr lang="es-CO" sz="1200" kern="1200" dirty="0" smtClean="0">
              <a:solidFill>
                <a:schemeClr val="tx1"/>
              </a:solidFill>
              <a:effectLst/>
              <a:latin typeface="+mn-lt"/>
              <a:ea typeface="+mn-ea"/>
              <a:cs typeface="+mn-cs"/>
            </a:endParaRPr>
          </a:p>
          <a:p>
            <a:r>
              <a:rPr lang="es-CO" dirty="0" smtClean="0">
                <a:effectLst/>
              </a:rPr>
              <a:t> </a:t>
            </a:r>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13</a:t>
            </a:fld>
            <a:endParaRPr lang="es-ES"/>
          </a:p>
        </p:txBody>
      </p:sp>
    </p:spTree>
    <p:extLst>
      <p:ext uri="{BB962C8B-B14F-4D97-AF65-F5344CB8AC3E}">
        <p14:creationId xmlns:p14="http://schemas.microsoft.com/office/powerpoint/2010/main" val="207849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que se produce en el contexto de la guerra colombiana no parece corresponder a un patrón de expansión único o a un diseño transnacional;</a:t>
            </a:r>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16</a:t>
            </a:fld>
            <a:endParaRPr lang="es-ES"/>
          </a:p>
        </p:txBody>
      </p:sp>
    </p:spTree>
    <p:extLst>
      <p:ext uri="{BB962C8B-B14F-4D97-AF65-F5344CB8AC3E}">
        <p14:creationId xmlns:p14="http://schemas.microsoft.com/office/powerpoint/2010/main" val="64098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una vez se ha fijado una situación estratégica, la frecuencia y gravedad de los ataques de los actores serán las mismas. TODAS LAS COSAS MALAS VIENEN JUNTAS.</a:t>
            </a:r>
            <a:endParaRPr lang="es-CO"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Contraejemplos:</a:t>
            </a:r>
            <a:r>
              <a:rPr lang="es-ES" baseline="0" dirty="0" smtClean="0"/>
              <a:t> </a:t>
            </a:r>
            <a:r>
              <a:rPr lang="es-ES_tradnl" sz="1200" kern="1200" dirty="0" smtClean="0">
                <a:solidFill>
                  <a:schemeClr val="tx1"/>
                </a:solidFill>
                <a:effectLst/>
                <a:latin typeface="+mn-lt"/>
                <a:ea typeface="+mn-ea"/>
                <a:cs typeface="+mn-cs"/>
              </a:rPr>
              <a:t>Autodefensas Campesinas de Puerto Boyacá;  Bloque Metro</a:t>
            </a:r>
            <a:r>
              <a:rPr lang="es-CO" sz="1200" kern="1200" dirty="0" smtClean="0">
                <a:solidFill>
                  <a:schemeClr val="tx1"/>
                </a:solidFill>
                <a:effectLst/>
                <a:latin typeface="+mn-lt"/>
                <a:ea typeface="+mn-ea"/>
                <a:cs typeface="+mn-cs"/>
              </a:rPr>
              <a:t>,</a:t>
            </a:r>
            <a:r>
              <a:rPr lang="es-CO" sz="1200" kern="1200" baseline="0" dirty="0" smtClean="0">
                <a:solidFill>
                  <a:schemeClr val="tx1"/>
                </a:solidFill>
                <a:effectLst/>
                <a:latin typeface="+mn-lt"/>
                <a:ea typeface="+mn-ea"/>
                <a:cs typeface="+mn-cs"/>
              </a:rPr>
              <a:t> Bloque Fronteras. </a:t>
            </a:r>
          </a:p>
          <a:p>
            <a:r>
              <a:rPr lang="es-CO" sz="1200" kern="1200" baseline="0" dirty="0" smtClean="0">
                <a:solidFill>
                  <a:schemeClr val="tx1"/>
                </a:solidFill>
                <a:effectLst/>
                <a:latin typeface="+mn-lt"/>
                <a:ea typeface="+mn-ea"/>
                <a:cs typeface="+mn-cs"/>
              </a:rPr>
              <a:t>Autodefensas campesinas de Puerto Boyaca. </a:t>
            </a:r>
          </a:p>
          <a:p>
            <a:pPr marL="171450" indent="-171450">
              <a:buFont typeface="Arial" charset="0"/>
              <a:buChar char="•"/>
            </a:pPr>
            <a:r>
              <a:rPr lang="es-ES_tradnl" sz="1200" kern="1200" dirty="0" smtClean="0">
                <a:solidFill>
                  <a:schemeClr val="tx1"/>
                </a:solidFill>
                <a:effectLst/>
                <a:latin typeface="+mn-lt"/>
                <a:ea typeface="+mn-ea"/>
                <a:cs typeface="+mn-cs"/>
              </a:rPr>
              <a:t>Eso significaría que un estudio cuantitativo no encontraría ninguna variación sistemática entre las unidades paramilitares, dependiente de sus características. </a:t>
            </a:r>
          </a:p>
          <a:p>
            <a:pPr marL="171450" indent="-171450">
              <a:buFont typeface="Arial" charset="0"/>
              <a:buChar char="•"/>
            </a:pPr>
            <a:r>
              <a:rPr lang="es-ES_tradnl" dirty="0" smtClean="0"/>
              <a:t>dictada por consideraciones de carácter estratégico-militar. se despliegan repertorios determinados contra los civiles por competencia  con otros actores armados para ganar el  </a:t>
            </a:r>
            <a:endParaRPr lang="es-CO" sz="1200" kern="1200" baseline="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61B3EB1-68DD-294C-8CC5-6A0030DE1C29}" type="slidenum">
              <a:rPr lang="es-ES" smtClean="0"/>
              <a:t>3</a:t>
            </a:fld>
            <a:endParaRPr lang="es-ES"/>
          </a:p>
        </p:txBody>
      </p:sp>
    </p:spTree>
    <p:extLst>
      <p:ext uri="{BB962C8B-B14F-4D97-AF65-F5344CB8AC3E}">
        <p14:creationId xmlns:p14="http://schemas.microsoft.com/office/powerpoint/2010/main" val="127959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Violencia oportunista Wood 2009 </a:t>
            </a:r>
            <a:endParaRPr lang="es-ES_tradnl" dirty="0"/>
          </a:p>
        </p:txBody>
      </p:sp>
      <p:sp>
        <p:nvSpPr>
          <p:cNvPr id="4" name="Marcador de número de diapositiva 3"/>
          <p:cNvSpPr>
            <a:spLocks noGrp="1"/>
          </p:cNvSpPr>
          <p:nvPr>
            <p:ph type="sldNum" sz="quarter" idx="10"/>
          </p:nvPr>
        </p:nvSpPr>
        <p:spPr/>
        <p:txBody>
          <a:bodyPr/>
          <a:lstStyle/>
          <a:p>
            <a:fld id="{CF6E94DD-DB40-9844-AE2A-468F550032A8}" type="slidenum">
              <a:rPr lang="es-ES" smtClean="0"/>
              <a:t>4</a:t>
            </a:fld>
            <a:endParaRPr lang="es-ES"/>
          </a:p>
        </p:txBody>
      </p:sp>
    </p:spTree>
    <p:extLst>
      <p:ext uri="{BB962C8B-B14F-4D97-AF65-F5344CB8AC3E}">
        <p14:creationId xmlns:p14="http://schemas.microsoft.com/office/powerpoint/2010/main" val="174836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Incluye en el análisis a los grupos sociales asociados a los diversos paramilitarismos que observamos, esto es, las coaliciones que se articularon alrededor de él y que a veces jugaron un papel directivo</a:t>
            </a:r>
            <a:endParaRPr lang="es-CO" dirty="0" smtClean="0"/>
          </a:p>
          <a:p>
            <a:endParaRPr lang="es-ES_tradnl"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5</a:t>
            </a:fld>
            <a:endParaRPr lang="es-ES"/>
          </a:p>
        </p:txBody>
      </p:sp>
    </p:spTree>
    <p:extLst>
      <p:ext uri="{BB962C8B-B14F-4D97-AF65-F5344CB8AC3E}">
        <p14:creationId xmlns:p14="http://schemas.microsoft.com/office/powerpoint/2010/main" val="31952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desde escuadrones de la muerte livianos en personal y totalmente carentes tanto de poder de fuego para enfrentar a la guerrilla como de intelectuales para construir una justificación pública, hasta aparatos relativamente sofisticados, con publicaciones, políticos y cuadros universitarios, y una profunda capacidad de penetrar la sociedad </a:t>
            </a:r>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6</a:t>
            </a:fld>
            <a:endParaRPr lang="es-ES"/>
          </a:p>
        </p:txBody>
      </p:sp>
    </p:spTree>
    <p:extLst>
      <p:ext uri="{BB962C8B-B14F-4D97-AF65-F5344CB8AC3E}">
        <p14:creationId xmlns:p14="http://schemas.microsoft.com/office/powerpoint/2010/main" val="174046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La composición de actores </a:t>
            </a:r>
            <a:r>
              <a:rPr lang="es-ES_tradnl" sz="1200" kern="1200" dirty="0" err="1" smtClean="0">
                <a:solidFill>
                  <a:schemeClr val="tx1"/>
                </a:solidFill>
                <a:effectLst/>
                <a:latin typeface="+mn-lt"/>
                <a:ea typeface="+mn-ea"/>
                <a:cs typeface="+mn-cs"/>
              </a:rPr>
              <a:t>intra</a:t>
            </a:r>
            <a:r>
              <a:rPr lang="es-ES_tradnl" sz="1200" kern="1200" dirty="0" smtClean="0">
                <a:solidFill>
                  <a:schemeClr val="tx1"/>
                </a:solidFill>
                <a:effectLst/>
                <a:latin typeface="+mn-lt"/>
                <a:ea typeface="+mn-ea"/>
                <a:cs typeface="+mn-cs"/>
              </a:rPr>
              <a:t>-sistémicos que se vincularon al proyecto paramilitar cambió de región a región y de período a período</a:t>
            </a:r>
          </a:p>
          <a:p>
            <a:r>
              <a:rPr lang="es-ES_tradnl" sz="1200" kern="1200" dirty="0" smtClean="0">
                <a:solidFill>
                  <a:schemeClr val="tx1"/>
                </a:solidFill>
                <a:effectLst/>
                <a:latin typeface="+mn-lt"/>
                <a:ea typeface="+mn-ea"/>
                <a:cs typeface="+mn-cs"/>
              </a:rPr>
              <a:t>nunca fue un proyecto contra-insurgente unificado </a:t>
            </a:r>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7</a:t>
            </a:fld>
            <a:endParaRPr lang="es-ES"/>
          </a:p>
        </p:txBody>
      </p:sp>
    </p:spTree>
    <p:extLst>
      <p:ext uri="{BB962C8B-B14F-4D97-AF65-F5344CB8AC3E}">
        <p14:creationId xmlns:p14="http://schemas.microsoft.com/office/powerpoint/2010/main" val="24311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Escogimos aleatoriamente los municipios en la variable dependiente</a:t>
            </a:r>
          </a:p>
          <a:p>
            <a:pPr marL="0" marR="0" indent="0" algn="l" defTabSz="4572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Registro Único de Predios y Territorios Abandonados a causa de la violencia RUPTA </a:t>
            </a:r>
            <a:endParaRPr lang="es-E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unidades de observación: el municipio, y la unidad paramilitar</a:t>
            </a:r>
          </a:p>
          <a:p>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9</a:t>
            </a:fld>
            <a:endParaRPr lang="es-ES"/>
          </a:p>
        </p:txBody>
      </p:sp>
    </p:spTree>
    <p:extLst>
      <p:ext uri="{BB962C8B-B14F-4D97-AF65-F5344CB8AC3E}">
        <p14:creationId xmlns:p14="http://schemas.microsoft.com/office/powerpoint/2010/main" val="17138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caso nos dimos cuenta de que en algunas ocasiones la unidad paramilitar no despojaba en el municipio que estábamos estudiando, pero sí en otros</a:t>
            </a:r>
            <a:r>
              <a:rPr lang="es-CO" dirty="0" smtClean="0">
                <a:effectLst/>
              </a:rPr>
              <a:t> </a:t>
            </a:r>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10</a:t>
            </a:fld>
            <a:endParaRPr lang="es-ES"/>
          </a:p>
        </p:txBody>
      </p:sp>
    </p:spTree>
    <p:extLst>
      <p:ext uri="{BB962C8B-B14F-4D97-AF65-F5344CB8AC3E}">
        <p14:creationId xmlns:p14="http://schemas.microsoft.com/office/powerpoint/2010/main" val="148063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dirty="0" smtClean="0"/>
              <a:t>Las cuatro unidades que presentaron una alianza de este tipo con liderazgos  y organismos gremiales fueron el Bloque Bananero, El Bloque Elmer Cárdenas, el Bloque Norte junto con el grupo de paramilitares de Chivolo</a:t>
            </a:r>
          </a:p>
          <a:p>
            <a:endParaRPr lang="es-ES" dirty="0"/>
          </a:p>
        </p:txBody>
      </p:sp>
      <p:sp>
        <p:nvSpPr>
          <p:cNvPr id="4" name="Marcador de número de diapositiva 3"/>
          <p:cNvSpPr>
            <a:spLocks noGrp="1"/>
          </p:cNvSpPr>
          <p:nvPr>
            <p:ph type="sldNum" sz="quarter" idx="10"/>
          </p:nvPr>
        </p:nvSpPr>
        <p:spPr/>
        <p:txBody>
          <a:bodyPr/>
          <a:lstStyle/>
          <a:p>
            <a:fld id="{761B3EB1-68DD-294C-8CC5-6A0030DE1C29}" type="slidenum">
              <a:rPr lang="es-ES" smtClean="0"/>
              <a:t>11</a:t>
            </a:fld>
            <a:endParaRPr lang="es-ES"/>
          </a:p>
        </p:txBody>
      </p:sp>
    </p:spTree>
    <p:extLst>
      <p:ext uri="{BB962C8B-B14F-4D97-AF65-F5344CB8AC3E}">
        <p14:creationId xmlns:p14="http://schemas.microsoft.com/office/powerpoint/2010/main" val="70226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BB1B2719-1012-4EA3-AB95-D43B2C58C4C3}" type="datetimeFigureOut">
              <a:rPr lang="es-ES" smtClean="0"/>
              <a:pPr/>
              <a:t>26/10/16</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38485E0-C0F6-4846-AF8C-38C220EF20F4}"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BB1B2719-1012-4EA3-AB95-D43B2C58C4C3}" type="datetimeFigureOut">
              <a:rPr lang="es-ES" smtClean="0"/>
              <a:pPr/>
              <a:t>26/10/16</a:t>
            </a:fld>
            <a:endParaRPr lang="es-ES"/>
          </a:p>
        </p:txBody>
      </p:sp>
      <p:sp>
        <p:nvSpPr>
          <p:cNvPr id="27" name="26 Marcador de número de diapositiva"/>
          <p:cNvSpPr>
            <a:spLocks noGrp="1"/>
          </p:cNvSpPr>
          <p:nvPr>
            <p:ph type="sldNum" sz="quarter" idx="11"/>
          </p:nvPr>
        </p:nvSpPr>
        <p:spPr/>
        <p:txBody>
          <a:bodyPr rtlCol="0"/>
          <a:lstStyle/>
          <a:p>
            <a:fld id="{038485E0-C0F6-4846-AF8C-38C220EF20F4}" type="slidenum">
              <a:rPr lang="es-ES" smtClean="0"/>
              <a:pPr/>
              <a:t>‹Nr.›</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BB1B2719-1012-4EA3-AB95-D43B2C58C4C3}" type="datetimeFigureOut">
              <a:rPr lang="es-ES" smtClean="0"/>
              <a:pPr/>
              <a:t>26/10/16</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038485E0-C0F6-4846-AF8C-38C220EF20F4}"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B1B2719-1012-4EA3-AB95-D43B2C58C4C3}" type="datetimeFigureOut">
              <a:rPr lang="es-ES" smtClean="0"/>
              <a:pPr/>
              <a:t>26/10/16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8485E0-C0F6-4846-AF8C-38C220EF20F4}"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B1B2719-1012-4EA3-AB95-D43B2C58C4C3}" type="datetimeFigureOut">
              <a:rPr lang="es-ES" smtClean="0"/>
              <a:pPr/>
              <a:t>26/10/16</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38485E0-C0F6-4846-AF8C-38C220EF20F4}"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package" Target="../embeddings/Documento_de_Microsoft_Word2.docx"/><Relationship Id="rId6"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package" Target="../embeddings/Documento_de_Microsoft_Word1.docx"/><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692696"/>
            <a:ext cx="8749604" cy="2243112"/>
          </a:xfrm>
        </p:spPr>
        <p:txBody>
          <a:bodyPr>
            <a:normAutofit/>
          </a:bodyPr>
          <a:lstStyle/>
          <a:p>
            <a:r>
              <a:rPr lang="es-ES" sz="4000" dirty="0" smtClean="0"/>
              <a:t>El despojo paramilitar y su variación: </a:t>
            </a:r>
            <a:br>
              <a:rPr lang="es-ES" sz="4000" dirty="0" smtClean="0"/>
            </a:br>
            <a:r>
              <a:rPr lang="es-ES" sz="4000" dirty="0" smtClean="0"/>
              <a:t>quiénes, cómo y por qué</a:t>
            </a:r>
            <a:endParaRPr lang="es-ES" sz="4000" dirty="0"/>
          </a:p>
        </p:txBody>
      </p:sp>
      <p:sp>
        <p:nvSpPr>
          <p:cNvPr id="3" name="Subtítulo 2"/>
          <p:cNvSpPr>
            <a:spLocks noGrp="1"/>
          </p:cNvSpPr>
          <p:nvPr>
            <p:ph type="subTitle" idx="1"/>
          </p:nvPr>
        </p:nvSpPr>
        <p:spPr/>
        <p:txBody>
          <a:bodyPr>
            <a:normAutofit/>
          </a:bodyPr>
          <a:lstStyle/>
          <a:p>
            <a:r>
              <a:rPr lang="es-ES_tradnl" b="1" dirty="0"/>
              <a:t>Francisco Gutiérrez Sanín</a:t>
            </a:r>
            <a:endParaRPr lang="es-CO" dirty="0"/>
          </a:p>
          <a:p>
            <a:r>
              <a:rPr lang="es-ES_tradnl" b="1" dirty="0"/>
              <a:t>Jenniffer Vargas </a:t>
            </a:r>
            <a:r>
              <a:rPr lang="es-ES_tradnl" b="1" dirty="0" smtClean="0"/>
              <a:t>Reina</a:t>
            </a:r>
          </a:p>
          <a:p>
            <a:endParaRPr lang="es-CO" dirty="0"/>
          </a:p>
          <a:p>
            <a:endParaRPr lang="es-ES" dirty="0"/>
          </a:p>
        </p:txBody>
      </p:sp>
      <p:pic>
        <p:nvPicPr>
          <p:cNvPr id="4" name="3 Imagen"/>
          <p:cNvPicPr/>
          <p:nvPr/>
        </p:nvPicPr>
        <p:blipFill>
          <a:blip r:embed="rId2"/>
          <a:srcRect l="26137" t="26087" r="22607" b="33152"/>
          <a:stretch>
            <a:fillRect/>
          </a:stretch>
        </p:blipFill>
        <p:spPr bwMode="auto">
          <a:xfrm>
            <a:off x="6156176" y="4869160"/>
            <a:ext cx="2844948" cy="1774526"/>
          </a:xfrm>
          <a:prstGeom prst="rect">
            <a:avLst/>
          </a:prstGeom>
          <a:ln>
            <a:noFill/>
          </a:ln>
          <a:effectLst>
            <a:softEdge rad="112500"/>
          </a:effectLst>
        </p:spPr>
      </p:pic>
    </p:spTree>
    <p:extLst>
      <p:ext uri="{BB962C8B-B14F-4D97-AF65-F5344CB8AC3E}">
        <p14:creationId xmlns:p14="http://schemas.microsoft.com/office/powerpoint/2010/main" val="84439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nvPr>
        </p:nvGraphicFramePr>
        <p:xfrm>
          <a:off x="214061" y="984556"/>
          <a:ext cx="8676633" cy="4765820"/>
        </p:xfrm>
        <a:graphic>
          <a:graphicData uri="http://schemas.openxmlformats.org/presentationml/2006/ole">
            <mc:AlternateContent xmlns:mc="http://schemas.openxmlformats.org/markup-compatibility/2006">
              <mc:Choice xmlns:v="urn:schemas-microsoft-com:vml" Requires="v">
                <p:oleObj spid="_x0000_s2062" name="Documento" r:id="rId5" imgW="5486400" imgH="2616200" progId="Word.Document.12">
                  <p:embed/>
                </p:oleObj>
              </mc:Choice>
              <mc:Fallback>
                <p:oleObj name="Documento" r:id="rId5" imgW="5486400" imgH="2616200" progId="Word.Document.12">
                  <p:embed/>
                  <p:pic>
                    <p:nvPicPr>
                      <p:cNvPr id="0" name=""/>
                      <p:cNvPicPr/>
                      <p:nvPr/>
                    </p:nvPicPr>
                    <p:blipFill>
                      <a:blip r:embed="rId6"/>
                      <a:stretch>
                        <a:fillRect/>
                      </a:stretch>
                    </p:blipFill>
                    <p:spPr>
                      <a:xfrm>
                        <a:off x="214061" y="984556"/>
                        <a:ext cx="8676633" cy="4765820"/>
                      </a:xfrm>
                      <a:prstGeom prst="rect">
                        <a:avLst/>
                      </a:prstGeom>
                    </p:spPr>
                  </p:pic>
                </p:oleObj>
              </mc:Fallback>
            </mc:AlternateContent>
          </a:graphicData>
        </a:graphic>
      </p:graphicFrame>
    </p:spTree>
    <p:extLst>
      <p:ext uri="{BB962C8B-B14F-4D97-AF65-F5344CB8AC3E}">
        <p14:creationId xmlns:p14="http://schemas.microsoft.com/office/powerpoint/2010/main" val="194658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05" y="922039"/>
            <a:ext cx="8229600" cy="1066800"/>
          </a:xfrm>
        </p:spPr>
        <p:txBody>
          <a:bodyPr>
            <a:normAutofit fontScale="90000"/>
          </a:bodyPr>
          <a:lstStyle/>
          <a:p>
            <a:pPr lvl="0"/>
            <a:r>
              <a:rPr lang="es-ES" dirty="0" smtClean="0"/>
              <a:t>Reglas .. </a:t>
            </a:r>
            <a:r>
              <a:rPr lang="es-ES_tradnl" dirty="0" smtClean="0"/>
              <a:t>nos </a:t>
            </a:r>
            <a:r>
              <a:rPr lang="es-ES_tradnl" dirty="0"/>
              <a:t>encontramos con niveles altos de </a:t>
            </a:r>
            <a:r>
              <a:rPr lang="es-ES_tradnl" dirty="0" smtClean="0"/>
              <a:t>despojo:</a:t>
            </a:r>
            <a:r>
              <a:rPr lang="es-CO" dirty="0"/>
              <a:t/>
            </a:r>
            <a:br>
              <a:rPr lang="es-CO" dirty="0"/>
            </a:br>
            <a:endParaRPr lang="es-ES" dirty="0"/>
          </a:p>
        </p:txBody>
      </p:sp>
      <p:sp>
        <p:nvSpPr>
          <p:cNvPr id="3" name="Marcador de contenido 2"/>
          <p:cNvSpPr>
            <a:spLocks noGrp="1"/>
          </p:cNvSpPr>
          <p:nvPr>
            <p:ph idx="1"/>
          </p:nvPr>
        </p:nvSpPr>
        <p:spPr>
          <a:xfrm>
            <a:off x="156411" y="1988839"/>
            <a:ext cx="8530389" cy="4760359"/>
          </a:xfrm>
        </p:spPr>
        <p:txBody>
          <a:bodyPr>
            <a:normAutofit/>
          </a:bodyPr>
          <a:lstStyle/>
          <a:p>
            <a:pPr lvl="0"/>
            <a:r>
              <a:rPr lang="es-ES_tradnl" b="1" i="1" dirty="0"/>
              <a:t>Articulación orgánica de las élites rurales </a:t>
            </a:r>
            <a:r>
              <a:rPr lang="es-ES_tradnl" b="1" i="1" dirty="0" smtClean="0"/>
              <a:t>LEGALES a </a:t>
            </a:r>
            <a:r>
              <a:rPr lang="es-ES_tradnl" b="1" i="1" dirty="0"/>
              <a:t>la unidad </a:t>
            </a:r>
            <a:r>
              <a:rPr lang="es-ES_tradnl" b="1" i="1" dirty="0" smtClean="0"/>
              <a:t>paramilitar</a:t>
            </a:r>
            <a:r>
              <a:rPr lang="es-ES_tradnl" b="1" i="1" dirty="0"/>
              <a:t> </a:t>
            </a:r>
            <a:r>
              <a:rPr lang="es-ES_tradnl" i="1" dirty="0" smtClean="0"/>
              <a:t>(</a:t>
            </a:r>
            <a:r>
              <a:rPr lang="es-ES_tradnl" dirty="0" smtClean="0"/>
              <a:t>mediada por </a:t>
            </a:r>
            <a:r>
              <a:rPr lang="es-ES_tradnl" dirty="0"/>
              <a:t>acuerdos explícitos, procesos de acción colectiva conjuntos, presencia en gran escala de miembros de las élites en el personal dirigente, participación de los líderes gremiales en la toma de decisiones dentro del emprendimiento paramilitar, y creación de mecanismos explícitos que articulan el negocio con la actividad </a:t>
            </a:r>
            <a:r>
              <a:rPr lang="es-ES_tradnl" dirty="0" smtClean="0"/>
              <a:t>paramilitar)</a:t>
            </a:r>
          </a:p>
          <a:p>
            <a:endParaRPr lang="es-CO" dirty="0"/>
          </a:p>
          <a:p>
            <a:endParaRPr lang="es-ES" dirty="0"/>
          </a:p>
        </p:txBody>
      </p:sp>
    </p:spTree>
    <p:extLst>
      <p:ext uri="{BB962C8B-B14F-4D97-AF65-F5344CB8AC3E}">
        <p14:creationId xmlns:p14="http://schemas.microsoft.com/office/powerpoint/2010/main" val="1959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normAutofit/>
          </a:bodyPr>
          <a:lstStyle/>
          <a:p>
            <a:pPr lvl="0"/>
            <a:r>
              <a:rPr lang="es-ES_tradnl" b="1" i="1" dirty="0"/>
              <a:t>Participación orgánica de las élites rurales ilegales en la unidad paramilitar </a:t>
            </a:r>
            <a:r>
              <a:rPr lang="es-ES_tradnl" i="1" dirty="0"/>
              <a:t>sumada a condiciones organizacionales adecuadas. </a:t>
            </a:r>
            <a:endParaRPr lang="es-CO" dirty="0"/>
          </a:p>
          <a:p>
            <a:pPr lvl="0"/>
            <a:r>
              <a:rPr lang="es-ES_tradnl" i="1" dirty="0" err="1"/>
              <a:t>Endogeneidad</a:t>
            </a:r>
            <a:r>
              <a:rPr lang="es-ES_tradnl" dirty="0"/>
              <a:t>. Las reglas A. y B. operan con sujeción a limitaciones de carácter militar; la actividad despojadora es menor, o desaparece, en territorios disputados con las guerrillas (no necesariamente con otros paramilitares)</a:t>
            </a:r>
            <a:endParaRPr lang="es-CO" dirty="0"/>
          </a:p>
          <a:p>
            <a:endParaRPr lang="es-ES_tradnl" dirty="0"/>
          </a:p>
        </p:txBody>
      </p:sp>
    </p:spTree>
    <p:extLst>
      <p:ext uri="{BB962C8B-B14F-4D97-AF65-F5344CB8AC3E}">
        <p14:creationId xmlns:p14="http://schemas.microsoft.com/office/powerpoint/2010/main" val="42734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0" y="1142999"/>
            <a:ext cx="9166305" cy="5342022"/>
          </a:xfrm>
          <a:prstGeom prst="rect">
            <a:avLst/>
          </a:prstGeom>
        </p:spPr>
      </p:pic>
      <p:sp>
        <p:nvSpPr>
          <p:cNvPr id="5" name="CuadroTexto 4"/>
          <p:cNvSpPr txBox="1"/>
          <p:nvPr/>
        </p:nvSpPr>
        <p:spPr>
          <a:xfrm>
            <a:off x="275846" y="550421"/>
            <a:ext cx="8614611" cy="646331"/>
          </a:xfrm>
          <a:prstGeom prst="rect">
            <a:avLst/>
          </a:prstGeom>
          <a:noFill/>
        </p:spPr>
        <p:txBody>
          <a:bodyPr wrap="square" rtlCol="0">
            <a:spAutoFit/>
          </a:bodyPr>
          <a:lstStyle/>
          <a:p>
            <a:pPr algn="ctr"/>
            <a:r>
              <a:rPr lang="es-ES_tradnl" dirty="0" smtClean="0"/>
              <a:t>TABLA Nº 1 VALORES DE LAS VARIABLES SELECCIONADAS PARA EL AN</a:t>
            </a:r>
            <a:r>
              <a:rPr lang="es-ES" dirty="0" smtClean="0"/>
              <a:t>ÁLISIS DE LAS UNIDADES PARAMILITARES. </a:t>
            </a:r>
            <a:endParaRPr lang="es-ES_tradnl" dirty="0"/>
          </a:p>
        </p:txBody>
      </p:sp>
    </p:spTree>
    <p:extLst>
      <p:ext uri="{BB962C8B-B14F-4D97-AF65-F5344CB8AC3E}">
        <p14:creationId xmlns:p14="http://schemas.microsoft.com/office/powerpoint/2010/main" val="120246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2696"/>
            <a:ext cx="8229600" cy="1066800"/>
          </a:xfrm>
        </p:spPr>
        <p:txBody>
          <a:bodyPr>
            <a:normAutofit fontScale="90000"/>
          </a:bodyPr>
          <a:lstStyle/>
          <a:p>
            <a:r>
              <a:rPr lang="es-ES" sz="3200" dirty="0" smtClean="0"/>
              <a:t>4. Mecanismos </a:t>
            </a:r>
            <a:br>
              <a:rPr lang="es-ES" sz="3200" dirty="0" smtClean="0"/>
            </a:br>
            <a:r>
              <a:rPr lang="es-ES" sz="3200" dirty="0" smtClean="0"/>
              <a:t> Regla 1: </a:t>
            </a:r>
            <a:r>
              <a:rPr lang="es-ES_tradnl" sz="3200" dirty="0"/>
              <a:t>élites </a:t>
            </a:r>
            <a:r>
              <a:rPr lang="es-ES_tradnl" sz="3200" dirty="0" smtClean="0"/>
              <a:t>rurales LEGALES </a:t>
            </a:r>
            <a:r>
              <a:rPr lang="es-ES_tradnl" sz="3200" dirty="0"/>
              <a:t>se articulan orgánicamente a la unidad paramilitar</a:t>
            </a:r>
            <a:r>
              <a:rPr lang="es-CO" sz="3200" dirty="0"/>
              <a:t> </a:t>
            </a:r>
            <a:endParaRPr lang="es-ES" sz="3200" dirty="0"/>
          </a:p>
        </p:txBody>
      </p:sp>
      <p:sp>
        <p:nvSpPr>
          <p:cNvPr id="3" name="Marcador de contenido 2"/>
          <p:cNvSpPr>
            <a:spLocks noGrp="1"/>
          </p:cNvSpPr>
          <p:nvPr>
            <p:ph idx="1"/>
          </p:nvPr>
        </p:nvSpPr>
        <p:spPr/>
        <p:txBody>
          <a:bodyPr>
            <a:normAutofit fontScale="77500" lnSpcReduction="20000"/>
          </a:bodyPr>
          <a:lstStyle/>
          <a:p>
            <a:pPr marL="514350" indent="-514350">
              <a:buAutoNum type="arabicPeriod"/>
            </a:pPr>
            <a:r>
              <a:rPr lang="es-ES_tradnl" dirty="0" smtClean="0"/>
              <a:t>las </a:t>
            </a:r>
            <a:r>
              <a:rPr lang="es-ES_tradnl" dirty="0"/>
              <a:t>elites </a:t>
            </a:r>
            <a:r>
              <a:rPr lang="es-ES_tradnl" dirty="0" smtClean="0"/>
              <a:t>rurales legales contaron </a:t>
            </a:r>
            <a:r>
              <a:rPr lang="es-ES_tradnl" dirty="0"/>
              <a:t>con </a:t>
            </a:r>
            <a:r>
              <a:rPr lang="es-ES_tradnl" b="1" i="1" dirty="0" smtClean="0"/>
              <a:t>incentivos:</a:t>
            </a:r>
            <a:r>
              <a:rPr lang="es-ES_tradnl" dirty="0" smtClean="0"/>
              <a:t> podrían </a:t>
            </a:r>
            <a:r>
              <a:rPr lang="es-ES_tradnl" dirty="0"/>
              <a:t>acceder y legalizar las tierras de manera </a:t>
            </a:r>
            <a:r>
              <a:rPr lang="es-ES_tradnl" dirty="0" smtClean="0"/>
              <a:t>rápida </a:t>
            </a:r>
            <a:r>
              <a:rPr lang="es-ES_tradnl" dirty="0"/>
              <a:t>y </a:t>
            </a:r>
            <a:r>
              <a:rPr lang="es-ES_tradnl" dirty="0" smtClean="0"/>
              <a:t>a toda </a:t>
            </a:r>
            <a:r>
              <a:rPr lang="es-ES_tradnl" dirty="0"/>
              <a:t>clase de créditos y  subsidios para ponerla a producir. </a:t>
            </a:r>
            <a:endParaRPr lang="es-CO" dirty="0"/>
          </a:p>
          <a:p>
            <a:pPr marL="514350" indent="-514350">
              <a:buAutoNum type="arabicPeriod"/>
            </a:pPr>
            <a:r>
              <a:rPr lang="es-ES_tradnl" b="1" i="1" dirty="0" smtClean="0"/>
              <a:t>posibilidad</a:t>
            </a:r>
            <a:r>
              <a:rPr lang="es-ES_tradnl" b="1" dirty="0" smtClean="0"/>
              <a:t> </a:t>
            </a:r>
            <a:r>
              <a:rPr lang="es-ES_tradnl" dirty="0"/>
              <a:t>gracias a sus conexiones con autoridades locales y políticas de legalizar los despojos y de obtener seguridad ante los posibles ataques o demandas de los reclamantes de tierras</a:t>
            </a:r>
            <a:r>
              <a:rPr lang="es-ES_tradnl" dirty="0" smtClean="0"/>
              <a:t>.</a:t>
            </a:r>
          </a:p>
          <a:p>
            <a:pPr marL="514350" indent="-514350">
              <a:buAutoNum type="arabicPeriod"/>
            </a:pPr>
            <a:r>
              <a:rPr lang="es-ES_tradnl" dirty="0"/>
              <a:t>tenían un profundo deseo de </a:t>
            </a:r>
            <a:r>
              <a:rPr lang="es-ES_tradnl" b="1" i="1" dirty="0"/>
              <a:t>revancha</a:t>
            </a:r>
            <a:r>
              <a:rPr lang="es-CO" b="1" i="1" dirty="0"/>
              <a:t> </a:t>
            </a:r>
            <a:r>
              <a:rPr lang="es-CO" b="1" i="1" dirty="0" smtClean="0"/>
              <a:t> </a:t>
            </a:r>
          </a:p>
          <a:p>
            <a:pPr marL="514350" indent="-514350">
              <a:buAutoNum type="arabicPeriod"/>
            </a:pPr>
            <a:r>
              <a:rPr lang="es-ES_tradnl" dirty="0" smtClean="0"/>
              <a:t>las </a:t>
            </a:r>
            <a:r>
              <a:rPr lang="es-ES_tradnl" dirty="0"/>
              <a:t>elites rurales tienen </a:t>
            </a:r>
            <a:r>
              <a:rPr lang="es-ES_tradnl" b="1" i="1" dirty="0"/>
              <a:t>conocimiento, tradición y acceso </a:t>
            </a:r>
            <a:r>
              <a:rPr lang="es-ES_tradnl" dirty="0"/>
              <a:t>a instituciones en cuanto a regulación de derechos de propiedad se refiere</a:t>
            </a:r>
            <a:r>
              <a:rPr lang="es-CO" dirty="0"/>
              <a:t> </a:t>
            </a:r>
            <a:endParaRPr lang="es-CO" dirty="0" smtClean="0"/>
          </a:p>
          <a:p>
            <a:pPr marL="514350" indent="-514350">
              <a:buAutoNum type="arabicPeriod"/>
            </a:pPr>
            <a:r>
              <a:rPr lang="es-ES_tradnl" dirty="0"/>
              <a:t>por las condiciones organizaciones del </a:t>
            </a:r>
            <a:r>
              <a:rPr lang="es-ES_tradnl" dirty="0" smtClean="0"/>
              <a:t>paramilitarismo</a:t>
            </a:r>
            <a:r>
              <a:rPr lang="es-ES_tradnl" dirty="0"/>
              <a:t> </a:t>
            </a:r>
            <a:r>
              <a:rPr lang="es-ES_tradnl" dirty="0" smtClean="0"/>
              <a:t>se </a:t>
            </a:r>
            <a:r>
              <a:rPr lang="es-ES_tradnl" dirty="0"/>
              <a:t>abrieron grandes ventanas de oportunidad para la </a:t>
            </a:r>
            <a:r>
              <a:rPr lang="es-ES_tradnl" b="1" i="1" dirty="0"/>
              <a:t>violencia oportunista</a:t>
            </a:r>
            <a:r>
              <a:rPr lang="es-CO" b="1" i="1" dirty="0"/>
              <a:t> </a:t>
            </a:r>
            <a:endParaRPr lang="es-CO" b="1" i="1" dirty="0" smtClean="0"/>
          </a:p>
          <a:p>
            <a:pPr marL="514350" indent="-514350">
              <a:buAutoNum type="arabicPeriod"/>
            </a:pPr>
            <a:endParaRPr lang="es-CO" b="1" i="1" dirty="0" smtClean="0"/>
          </a:p>
          <a:p>
            <a:pPr marL="514350" indent="-514350">
              <a:buAutoNum type="arabicPeriod"/>
            </a:pPr>
            <a:endParaRPr lang="es-ES" dirty="0"/>
          </a:p>
        </p:txBody>
      </p:sp>
    </p:spTree>
    <p:extLst>
      <p:ext uri="{BB962C8B-B14F-4D97-AF65-F5344CB8AC3E}">
        <p14:creationId xmlns:p14="http://schemas.microsoft.com/office/powerpoint/2010/main" val="7892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660" y="836712"/>
            <a:ext cx="8229600" cy="1066800"/>
          </a:xfrm>
        </p:spPr>
        <p:txBody>
          <a:bodyPr>
            <a:normAutofit fontScale="90000"/>
          </a:bodyPr>
          <a:lstStyle/>
          <a:p>
            <a:r>
              <a:rPr lang="es-ES" dirty="0" smtClean="0"/>
              <a:t>Condiciones favorables regla 2:</a:t>
            </a:r>
            <a:br>
              <a:rPr lang="es-ES" dirty="0" smtClean="0"/>
            </a:br>
            <a:r>
              <a:rPr lang="es-ES" dirty="0" smtClean="0"/>
              <a:t>elites ilegales y paramilitares</a:t>
            </a:r>
            <a:endParaRPr lang="es-ES" dirty="0"/>
          </a:p>
        </p:txBody>
      </p:sp>
      <p:sp>
        <p:nvSpPr>
          <p:cNvPr id="3" name="Marcador de contenido 2"/>
          <p:cNvSpPr>
            <a:spLocks noGrp="1"/>
          </p:cNvSpPr>
          <p:nvPr>
            <p:ph idx="1"/>
          </p:nvPr>
        </p:nvSpPr>
        <p:spPr/>
        <p:txBody>
          <a:bodyPr>
            <a:normAutofit/>
          </a:bodyPr>
          <a:lstStyle/>
          <a:p>
            <a:r>
              <a:rPr lang="es-ES_tradnl" dirty="0"/>
              <a:t>operaron en un contexto de informalidad y falta de claridad </a:t>
            </a:r>
            <a:r>
              <a:rPr lang="es-ES_tradnl" dirty="0" smtClean="0"/>
              <a:t>de </a:t>
            </a:r>
            <a:r>
              <a:rPr lang="es-ES_tradnl" dirty="0"/>
              <a:t>los derechos de </a:t>
            </a:r>
            <a:r>
              <a:rPr lang="es-ES_tradnl" dirty="0" smtClean="0"/>
              <a:t>propiedad</a:t>
            </a:r>
          </a:p>
          <a:p>
            <a:r>
              <a:rPr lang="es-ES_tradnl" dirty="0" smtClean="0"/>
              <a:t>Hubo una fuerte </a:t>
            </a:r>
            <a:r>
              <a:rPr lang="es-ES_tradnl" dirty="0" err="1"/>
              <a:t>miscegenación</a:t>
            </a:r>
            <a:r>
              <a:rPr lang="es-ES_tradnl" dirty="0"/>
              <a:t> entre élites legales e ilegales </a:t>
            </a:r>
            <a:r>
              <a:rPr lang="es-ES_tradnl" dirty="0" smtClean="0"/>
              <a:t>que puede </a:t>
            </a:r>
            <a:r>
              <a:rPr lang="es-ES_tradnl" dirty="0"/>
              <a:t>haberle dado a estos narcos </a:t>
            </a:r>
            <a:r>
              <a:rPr lang="es-ES_tradnl" dirty="0" smtClean="0"/>
              <a:t>puntos </a:t>
            </a:r>
            <a:r>
              <a:rPr lang="es-ES_tradnl" dirty="0"/>
              <a:t>de entrada al sistema </a:t>
            </a:r>
            <a:r>
              <a:rPr lang="es-ES_tradnl" dirty="0" smtClean="0"/>
              <a:t>político</a:t>
            </a:r>
          </a:p>
          <a:p>
            <a:r>
              <a:rPr lang="es-ES_tradnl" dirty="0"/>
              <a:t>Guerra anti-subversiva e </a:t>
            </a:r>
            <a:r>
              <a:rPr lang="es-ES_tradnl" dirty="0" err="1"/>
              <a:t>intra</a:t>
            </a:r>
            <a:r>
              <a:rPr lang="es-ES_tradnl" dirty="0"/>
              <a:t>-paramilitar. </a:t>
            </a:r>
            <a:endParaRPr lang="es-ES_tradnl" dirty="0" smtClean="0"/>
          </a:p>
          <a:p>
            <a:r>
              <a:rPr lang="es-ES_tradnl" dirty="0" smtClean="0"/>
              <a:t>Gran tamaño</a:t>
            </a:r>
            <a:endParaRPr lang="es-ES" dirty="0"/>
          </a:p>
        </p:txBody>
      </p:sp>
    </p:spTree>
    <p:extLst>
      <p:ext uri="{BB962C8B-B14F-4D97-AF65-F5344CB8AC3E}">
        <p14:creationId xmlns:p14="http://schemas.microsoft.com/office/powerpoint/2010/main" val="154002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Implicaciones</a:t>
            </a:r>
            <a:endParaRPr lang="es-ES" dirty="0"/>
          </a:p>
        </p:txBody>
      </p:sp>
      <p:sp>
        <p:nvSpPr>
          <p:cNvPr id="3" name="Marcador de contenido 2"/>
          <p:cNvSpPr>
            <a:spLocks noGrp="1"/>
          </p:cNvSpPr>
          <p:nvPr>
            <p:ph idx="1"/>
          </p:nvPr>
        </p:nvSpPr>
        <p:spPr/>
        <p:txBody>
          <a:bodyPr>
            <a:normAutofit fontScale="85000" lnSpcReduction="10000"/>
          </a:bodyPr>
          <a:lstStyle/>
          <a:p>
            <a:r>
              <a:rPr lang="es-ES" dirty="0" smtClean="0"/>
              <a:t>Frente a la literatura de </a:t>
            </a:r>
            <a:r>
              <a:rPr lang="es-ES_tradnl" dirty="0"/>
              <a:t>las guerras civiles </a:t>
            </a:r>
            <a:r>
              <a:rPr lang="es-ES_tradnl" dirty="0" smtClean="0"/>
              <a:t>contemporáneas: los ricos también se rebelan</a:t>
            </a:r>
          </a:p>
          <a:p>
            <a:r>
              <a:rPr lang="es-ES_tradnl" i="1" dirty="0"/>
              <a:t>Sistema político. </a:t>
            </a:r>
            <a:r>
              <a:rPr lang="es-ES_tradnl" dirty="0"/>
              <a:t>Nuestros casos muestran qué tan importante es la asignación política de los derechos de propiedad sobre la tierra en Colombia</a:t>
            </a:r>
            <a:r>
              <a:rPr lang="es-CO" dirty="0"/>
              <a:t> </a:t>
            </a:r>
            <a:endParaRPr lang="es-CO" dirty="0" smtClean="0"/>
          </a:p>
          <a:p>
            <a:r>
              <a:rPr lang="es-ES_tradnl" i="1" dirty="0"/>
              <a:t>Patrones de violencia.  </a:t>
            </a:r>
            <a:r>
              <a:rPr lang="es-ES_tradnl" dirty="0"/>
              <a:t>Los patrones de violencia contra los civiles (Wood, 2009) no se producen en el vacío</a:t>
            </a:r>
            <a:r>
              <a:rPr lang="es-ES_tradnl" dirty="0" smtClean="0"/>
              <a:t>.</a:t>
            </a:r>
          </a:p>
          <a:p>
            <a:pPr lvl="0"/>
            <a:r>
              <a:rPr lang="es-ES_tradnl" i="1" dirty="0"/>
              <a:t>Efectos del localismo. </a:t>
            </a:r>
            <a:r>
              <a:rPr lang="es-ES_tradnl" dirty="0"/>
              <a:t>A pesar de cruzarse con grandes dinámicas globales, el despojo </a:t>
            </a:r>
            <a:r>
              <a:rPr lang="es-ES_tradnl" dirty="0" smtClean="0"/>
              <a:t>en </a:t>
            </a:r>
            <a:r>
              <a:rPr lang="es-ES_tradnl" dirty="0"/>
              <a:t>muchos casos, se trata de localismos superpuestos, </a:t>
            </a:r>
            <a:r>
              <a:rPr lang="es-ES_tradnl" dirty="0" err="1" smtClean="0"/>
              <a:t>caracterzados</a:t>
            </a:r>
            <a:r>
              <a:rPr lang="es-ES_tradnl" dirty="0" smtClean="0"/>
              <a:t> por </a:t>
            </a:r>
            <a:r>
              <a:rPr lang="es-ES_tradnl" dirty="0"/>
              <a:t>problemas de acción colectiva y de inestabilidad endémica de los derechos de propiedad.</a:t>
            </a:r>
            <a:endParaRPr lang="es-CO" dirty="0"/>
          </a:p>
          <a:p>
            <a:endParaRPr lang="es-ES" dirty="0"/>
          </a:p>
        </p:txBody>
      </p:sp>
    </p:spTree>
    <p:extLst>
      <p:ext uri="{BB962C8B-B14F-4D97-AF65-F5344CB8AC3E}">
        <p14:creationId xmlns:p14="http://schemas.microsoft.com/office/powerpoint/2010/main" val="170248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La pregunta</a:t>
            </a:r>
            <a:endParaRPr lang="es-ES" dirty="0"/>
          </a:p>
        </p:txBody>
      </p:sp>
      <p:sp>
        <p:nvSpPr>
          <p:cNvPr id="3" name="Marcador de contenido 2"/>
          <p:cNvSpPr>
            <a:spLocks noGrp="1"/>
          </p:cNvSpPr>
          <p:nvPr>
            <p:ph idx="1"/>
          </p:nvPr>
        </p:nvSpPr>
        <p:spPr/>
        <p:txBody>
          <a:bodyPr>
            <a:normAutofit/>
          </a:bodyPr>
          <a:lstStyle/>
          <a:p>
            <a:pPr marL="0" indent="0">
              <a:buNone/>
            </a:pPr>
            <a:r>
              <a:rPr lang="es-ES_tradnl" dirty="0" smtClean="0"/>
              <a:t>¿A </a:t>
            </a:r>
            <a:r>
              <a:rPr lang="es-ES_tradnl" dirty="0"/>
              <a:t>qué se debe la gran variedad </a:t>
            </a:r>
            <a:r>
              <a:rPr lang="es-ES_tradnl" dirty="0" smtClean="0"/>
              <a:t>frente a </a:t>
            </a:r>
            <a:r>
              <a:rPr lang="es-ES_tradnl" dirty="0"/>
              <a:t>frecuencias y técnicas del despojo </a:t>
            </a:r>
            <a:r>
              <a:rPr lang="es-ES_tradnl" dirty="0" smtClean="0"/>
              <a:t>de tierras activo paramilitar que </a:t>
            </a:r>
            <a:r>
              <a:rPr lang="es-ES_tradnl" dirty="0"/>
              <a:t>se observa tanto longitudinalmente (por período de tiempo) como territorialmente (por región y por unidad paramilitar)?</a:t>
            </a:r>
            <a:r>
              <a:rPr lang="es-CO" dirty="0" smtClean="0">
                <a:effectLst/>
              </a:rPr>
              <a:t> </a:t>
            </a:r>
          </a:p>
          <a:p>
            <a:endParaRPr lang="es-ES" dirty="0"/>
          </a:p>
        </p:txBody>
      </p:sp>
    </p:spTree>
    <p:extLst>
      <p:ext uri="{BB962C8B-B14F-4D97-AF65-F5344CB8AC3E}">
        <p14:creationId xmlns:p14="http://schemas.microsoft.com/office/powerpoint/2010/main" val="109924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20688"/>
            <a:ext cx="8291264" cy="1354832"/>
          </a:xfrm>
        </p:spPr>
        <p:txBody>
          <a:bodyPr>
            <a:normAutofit/>
          </a:bodyPr>
          <a:lstStyle/>
          <a:p>
            <a:r>
              <a:rPr lang="es-ES" smtClean="0"/>
              <a:t>Explicaciones de la literatura </a:t>
            </a:r>
            <a:endParaRPr lang="es-ES" dirty="0"/>
          </a:p>
        </p:txBody>
      </p:sp>
      <p:sp>
        <p:nvSpPr>
          <p:cNvPr id="3" name="Marcador de contenido 2"/>
          <p:cNvSpPr>
            <a:spLocks noGrp="1"/>
          </p:cNvSpPr>
          <p:nvPr>
            <p:ph idx="1"/>
          </p:nvPr>
        </p:nvSpPr>
        <p:spPr>
          <a:xfrm>
            <a:off x="107504" y="1700808"/>
            <a:ext cx="8579296" cy="4968552"/>
          </a:xfrm>
        </p:spPr>
        <p:txBody>
          <a:bodyPr>
            <a:normAutofit/>
          </a:bodyPr>
          <a:lstStyle/>
          <a:p>
            <a:r>
              <a:rPr lang="es-CO" dirty="0" smtClean="0"/>
              <a:t>Entre más punitiva más despojadora. Ciertos factores elevan la violencia pero sin diferenciar el tipo. </a:t>
            </a:r>
            <a:r>
              <a:rPr lang="es-ES_tradnl" dirty="0" smtClean="0"/>
              <a:t>(</a:t>
            </a:r>
            <a:r>
              <a:rPr lang="es-ES_tradnl" dirty="0" err="1" smtClean="0"/>
              <a:t>Kalyvas</a:t>
            </a:r>
            <a:r>
              <a:rPr lang="es-ES_tradnl" dirty="0" smtClean="0"/>
              <a:t> 2006)</a:t>
            </a:r>
          </a:p>
          <a:p>
            <a:r>
              <a:rPr lang="es-ES_tradnl" dirty="0" smtClean="0">
                <a:effectLst/>
              </a:rPr>
              <a:t>La variación del despojo puede ser probabilística </a:t>
            </a:r>
          </a:p>
          <a:p>
            <a:r>
              <a:rPr lang="es-ES_tradnl" dirty="0" smtClean="0">
                <a:effectLst/>
              </a:rPr>
              <a:t>U</a:t>
            </a:r>
            <a:r>
              <a:rPr lang="es-CO" dirty="0" smtClean="0">
                <a:effectLst/>
              </a:rPr>
              <a:t>nicamente asociado a la </a:t>
            </a:r>
            <a:r>
              <a:rPr lang="es-ES" dirty="0" smtClean="0">
                <a:effectLst/>
              </a:rPr>
              <a:t>búsqueda </a:t>
            </a:r>
            <a:r>
              <a:rPr lang="es-ES" dirty="0" smtClean="0">
                <a:effectLst/>
              </a:rPr>
              <a:t>de rentas </a:t>
            </a:r>
            <a:r>
              <a:rPr lang="es-CO" dirty="0" smtClean="0">
                <a:effectLst/>
              </a:rPr>
              <a:t>(las guerras son producto de la codicia no de los conflictos sociales (</a:t>
            </a:r>
            <a:r>
              <a:rPr lang="es-ES_tradnl" dirty="0" err="1"/>
              <a:t>Collier</a:t>
            </a:r>
            <a:r>
              <a:rPr lang="es-ES_tradnl" dirty="0"/>
              <a:t> y </a:t>
            </a:r>
            <a:r>
              <a:rPr lang="es-ES_tradnl" dirty="0" err="1"/>
              <a:t>Hoeffler</a:t>
            </a:r>
            <a:r>
              <a:rPr lang="es-ES_tradnl" dirty="0"/>
              <a:t> </a:t>
            </a:r>
            <a:r>
              <a:rPr lang="es-ES_tradnl" dirty="0" smtClean="0"/>
              <a:t>2004</a:t>
            </a:r>
            <a:r>
              <a:rPr lang="es-CO" dirty="0" smtClean="0">
                <a:effectLst/>
              </a:rPr>
              <a:t>)</a:t>
            </a:r>
          </a:p>
          <a:p>
            <a:r>
              <a:rPr lang="es-CO" dirty="0" smtClean="0"/>
              <a:t>A</a:t>
            </a:r>
            <a:r>
              <a:rPr lang="es-ES_tradnl" dirty="0" err="1" smtClean="0"/>
              <a:t>sociado</a:t>
            </a:r>
            <a:r>
              <a:rPr lang="es-ES_tradnl" dirty="0" smtClean="0"/>
              <a:t> a </a:t>
            </a:r>
            <a:r>
              <a:rPr lang="es-ES_tradnl" dirty="0" err="1" smtClean="0"/>
              <a:t>pol</a:t>
            </a:r>
            <a:r>
              <a:rPr lang="es-ES" dirty="0" smtClean="0"/>
              <a:t>í</a:t>
            </a:r>
            <a:r>
              <a:rPr lang="es-ES_tradnl" dirty="0" smtClean="0"/>
              <a:t>ticas neoliberales </a:t>
            </a:r>
            <a:r>
              <a:rPr lang="es-ES_tradnl" dirty="0"/>
              <a:t>y al  desarrollo de macro-proyectos </a:t>
            </a:r>
            <a:r>
              <a:rPr lang="es-ES_tradnl" dirty="0" smtClean="0"/>
              <a:t>(</a:t>
            </a:r>
            <a:r>
              <a:rPr lang="es-ES_tradnl" dirty="0" err="1"/>
              <a:t>Ballvé</a:t>
            </a:r>
            <a:r>
              <a:rPr lang="es-ES_tradnl" dirty="0"/>
              <a:t>, 2011; </a:t>
            </a:r>
            <a:r>
              <a:rPr lang="es-ES_tradnl" dirty="0" err="1"/>
              <a:t>Lombana</a:t>
            </a:r>
            <a:r>
              <a:rPr lang="es-ES_tradnl" dirty="0"/>
              <a:t>, </a:t>
            </a:r>
            <a:r>
              <a:rPr lang="es-ES_tradnl" dirty="0" smtClean="0"/>
              <a:t>2012)</a:t>
            </a:r>
            <a:r>
              <a:rPr lang="es-CO" dirty="0" smtClean="0"/>
              <a:t> </a:t>
            </a:r>
            <a:endParaRPr lang="es-CO" dirty="0"/>
          </a:p>
          <a:p>
            <a:r>
              <a:rPr lang="es-ES_tradnl" dirty="0" smtClean="0"/>
              <a:t>La </a:t>
            </a:r>
            <a:r>
              <a:rPr lang="es-ES_tradnl" dirty="0"/>
              <a:t>variación podría ser endógena a la guerra </a:t>
            </a:r>
            <a:r>
              <a:rPr lang="es-ES_tradnl" dirty="0" smtClean="0"/>
              <a:t>misma (control territorial) </a:t>
            </a:r>
            <a:r>
              <a:rPr lang="es-ES_tradnl" dirty="0" err="1" smtClean="0"/>
              <a:t>Kalyvas</a:t>
            </a:r>
            <a:r>
              <a:rPr lang="es-ES_tradnl" dirty="0" smtClean="0"/>
              <a:t> </a:t>
            </a:r>
            <a:r>
              <a:rPr lang="es-ES_tradnl" dirty="0"/>
              <a:t>(2006</a:t>
            </a:r>
            <a:r>
              <a:rPr lang="es-ES_tradnl" dirty="0" smtClean="0"/>
              <a:t>) </a:t>
            </a:r>
            <a:r>
              <a:rPr lang="es-CO" dirty="0" smtClean="0">
                <a:effectLst/>
              </a:rPr>
              <a:t> </a:t>
            </a:r>
            <a:endParaRPr lang="es-CO" dirty="0"/>
          </a:p>
          <a:p>
            <a:endParaRPr lang="es-CO" dirty="0" smtClean="0">
              <a:effectLst/>
            </a:endParaRPr>
          </a:p>
          <a:p>
            <a:endParaRPr lang="es-CO" dirty="0"/>
          </a:p>
          <a:p>
            <a:endParaRPr lang="es-ES" dirty="0"/>
          </a:p>
        </p:txBody>
      </p:sp>
    </p:spTree>
    <p:extLst>
      <p:ext uri="{BB962C8B-B14F-4D97-AF65-F5344CB8AC3E}">
        <p14:creationId xmlns:p14="http://schemas.microsoft.com/office/powerpoint/2010/main" val="16694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836712"/>
            <a:ext cx="8579296" cy="5737824"/>
          </a:xfrm>
        </p:spPr>
        <p:txBody>
          <a:bodyPr>
            <a:normAutofit fontScale="92500" lnSpcReduction="20000"/>
          </a:bodyPr>
          <a:lstStyle/>
          <a:p>
            <a:endParaRPr lang="es-ES_tradnl" dirty="0" smtClean="0"/>
          </a:p>
          <a:p>
            <a:r>
              <a:rPr lang="es-ES_tradnl" dirty="0"/>
              <a:t>Esta literatura (de recursos y control territorial) no ha tenido en cuenta las estructuras organizativas del despojador. </a:t>
            </a:r>
          </a:p>
          <a:p>
            <a:r>
              <a:rPr lang="es-ES_tradnl" dirty="0" smtClean="0"/>
              <a:t>No se puede tratar al perpetrador como un actor unitario</a:t>
            </a:r>
          </a:p>
          <a:p>
            <a:r>
              <a:rPr lang="es-ES_tradnl" dirty="0" smtClean="0"/>
              <a:t>la </a:t>
            </a:r>
            <a:r>
              <a:rPr lang="es-ES_tradnl" dirty="0"/>
              <a:t>guerra no tiene lugar en un vacío institucional (Gutiérrez, 2014) ni social (Staniland, 2012 y Thomson, 2011). </a:t>
            </a:r>
            <a:endParaRPr lang="es-ES_tradnl" dirty="0" smtClean="0"/>
          </a:p>
          <a:p>
            <a:r>
              <a:rPr lang="es-ES_tradnl" dirty="0" smtClean="0"/>
              <a:t>Delitos </a:t>
            </a:r>
            <a:r>
              <a:rPr lang="es-ES_tradnl" dirty="0"/>
              <a:t>como el del despojo se cometen a través de redes de poder ya establecidas (ver por ejemplo Salinas y </a:t>
            </a:r>
            <a:r>
              <a:rPr lang="es-ES_tradnl" dirty="0" err="1"/>
              <a:t>Zarama</a:t>
            </a:r>
            <a:r>
              <a:rPr lang="es-ES_tradnl" dirty="0"/>
              <a:t>, 2012), </a:t>
            </a:r>
            <a:endParaRPr lang="es-ES_tradnl" dirty="0" smtClean="0"/>
          </a:p>
          <a:p>
            <a:r>
              <a:rPr lang="es-ES_tradnl" dirty="0" smtClean="0"/>
              <a:t>Tiene que ver con </a:t>
            </a:r>
            <a:r>
              <a:rPr lang="es-ES_tradnl" dirty="0"/>
              <a:t>actores, reglas de juego, rutinas y formas de proceder, que estuvieron en acción antes, durante y después de la guerra (ORRDPA, </a:t>
            </a:r>
            <a:r>
              <a:rPr lang="es-ES_tradnl" dirty="0" smtClean="0"/>
              <a:t>2014, Arjona, 2014</a:t>
            </a:r>
            <a:r>
              <a:rPr lang="es-CO" dirty="0"/>
              <a:t> </a:t>
            </a:r>
            <a:r>
              <a:rPr lang="es-ES_tradnl" dirty="0"/>
              <a:t>).  </a:t>
            </a:r>
            <a:r>
              <a:rPr lang="es-CO" dirty="0"/>
              <a:t>  </a:t>
            </a:r>
          </a:p>
          <a:p>
            <a:endParaRPr lang="es-ES" dirty="0"/>
          </a:p>
        </p:txBody>
      </p:sp>
    </p:spTree>
    <p:extLst>
      <p:ext uri="{BB962C8B-B14F-4D97-AF65-F5344CB8AC3E}">
        <p14:creationId xmlns:p14="http://schemas.microsoft.com/office/powerpoint/2010/main" val="124636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nuestro análisis del despojo incluye:</a:t>
            </a:r>
            <a:r>
              <a:rPr lang="es-CO" dirty="0" smtClean="0"/>
              <a:t/>
            </a:r>
            <a:br>
              <a:rPr lang="es-CO" dirty="0" smtClean="0"/>
            </a:br>
            <a:endParaRPr lang="es-ES" dirty="0"/>
          </a:p>
        </p:txBody>
      </p:sp>
      <p:sp>
        <p:nvSpPr>
          <p:cNvPr id="3" name="Marcador de contenido 2"/>
          <p:cNvSpPr>
            <a:spLocks noGrp="1"/>
          </p:cNvSpPr>
          <p:nvPr>
            <p:ph idx="1"/>
          </p:nvPr>
        </p:nvSpPr>
        <p:spPr>
          <a:xfrm>
            <a:off x="457200" y="1600200"/>
            <a:ext cx="8229600" cy="4963504"/>
          </a:xfrm>
        </p:spPr>
        <p:txBody>
          <a:bodyPr>
            <a:normAutofit lnSpcReduction="10000"/>
          </a:bodyPr>
          <a:lstStyle/>
          <a:p>
            <a:pPr marL="0" indent="0">
              <a:buNone/>
            </a:pPr>
            <a:endParaRPr lang="es-CO" dirty="0"/>
          </a:p>
          <a:p>
            <a:pPr lvl="0"/>
            <a:r>
              <a:rPr lang="es-ES_tradnl" dirty="0" smtClean="0"/>
              <a:t>el </a:t>
            </a:r>
            <a:r>
              <a:rPr lang="es-ES_tradnl" dirty="0"/>
              <a:t>análisis a las estructuras organizacionales del paramilitarismo</a:t>
            </a:r>
            <a:endParaRPr lang="es-CO" dirty="0"/>
          </a:p>
          <a:p>
            <a:endParaRPr lang="es-CO" dirty="0"/>
          </a:p>
          <a:p>
            <a:pPr lvl="0"/>
            <a:r>
              <a:rPr lang="es-ES_tradnl" dirty="0" smtClean="0"/>
              <a:t>el </a:t>
            </a:r>
            <a:r>
              <a:rPr lang="es-ES_tradnl" dirty="0"/>
              <a:t>análisis a los grupos sociales asociados a los diversos paramilitarismos </a:t>
            </a:r>
            <a:r>
              <a:rPr lang="es-ES_tradnl" dirty="0" smtClean="0"/>
              <a:t>(coaliciones)</a:t>
            </a:r>
          </a:p>
          <a:p>
            <a:pPr lvl="0"/>
            <a:endParaRPr lang="es-CO" dirty="0"/>
          </a:p>
          <a:p>
            <a:pPr lvl="0"/>
            <a:r>
              <a:rPr lang="es-ES_tradnl" dirty="0" smtClean="0"/>
              <a:t>el </a:t>
            </a:r>
            <a:r>
              <a:rPr lang="es-ES_tradnl" dirty="0"/>
              <a:t>papel de las agencias del estado</a:t>
            </a:r>
            <a:endParaRPr lang="es-CO" dirty="0"/>
          </a:p>
          <a:p>
            <a:endParaRPr lang="es-CO" dirty="0"/>
          </a:p>
          <a:p>
            <a:pPr lvl="0"/>
            <a:r>
              <a:rPr lang="es-ES_tradnl" dirty="0" smtClean="0"/>
              <a:t>el </a:t>
            </a:r>
            <a:r>
              <a:rPr lang="es-ES_tradnl" dirty="0"/>
              <a:t>análisis a los diseños institucionales que permitieron que el despojo tuviera lugar </a:t>
            </a:r>
            <a:endParaRPr lang="es-CO" dirty="0"/>
          </a:p>
          <a:p>
            <a:endParaRPr lang="es-ES" dirty="0"/>
          </a:p>
        </p:txBody>
      </p:sp>
    </p:spTree>
    <p:extLst>
      <p:ext uri="{BB962C8B-B14F-4D97-AF65-F5344CB8AC3E}">
        <p14:creationId xmlns:p14="http://schemas.microsoft.com/office/powerpoint/2010/main" val="103089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2. Características relevantes del paramilitarismo colombiano  </a:t>
            </a:r>
            <a:endParaRPr lang="es-ES" dirty="0"/>
          </a:p>
        </p:txBody>
      </p:sp>
      <p:sp>
        <p:nvSpPr>
          <p:cNvPr id="3" name="Marcador de contenido 2"/>
          <p:cNvSpPr>
            <a:spLocks noGrp="1"/>
          </p:cNvSpPr>
          <p:nvPr>
            <p:ph idx="1"/>
          </p:nvPr>
        </p:nvSpPr>
        <p:spPr/>
        <p:txBody>
          <a:bodyPr>
            <a:normAutofit/>
          </a:bodyPr>
          <a:lstStyle/>
          <a:p>
            <a:r>
              <a:rPr lang="es-ES_tradnl" dirty="0" smtClean="0"/>
              <a:t>las </a:t>
            </a:r>
            <a:r>
              <a:rPr lang="es-ES_tradnl" dirty="0"/>
              <a:t>“organizaciones cuentan” (Wood, 2009, 2012; Blattman, C., &amp; Miguel, E. 2010)</a:t>
            </a:r>
            <a:r>
              <a:rPr lang="es-ES_tradnl" dirty="0" smtClean="0"/>
              <a:t>,</a:t>
            </a:r>
          </a:p>
          <a:p>
            <a:r>
              <a:rPr lang="es-ES_tradnl" dirty="0" smtClean="0"/>
              <a:t>El paramilitarismo en Colombia es proteico, </a:t>
            </a:r>
            <a:r>
              <a:rPr lang="es-ES_tradnl" dirty="0"/>
              <a:t>diverso </a:t>
            </a:r>
            <a:r>
              <a:rPr lang="es-ES_tradnl" dirty="0" smtClean="0"/>
              <a:t>y localista</a:t>
            </a:r>
            <a:r>
              <a:rPr lang="es-ES_tradnl" dirty="0"/>
              <a:t>/regionalista por diseño</a:t>
            </a:r>
            <a:r>
              <a:rPr lang="es-CO" dirty="0"/>
              <a:t> </a:t>
            </a:r>
            <a:endParaRPr lang="es-ES_tradnl" dirty="0" smtClean="0"/>
          </a:p>
          <a:p>
            <a:r>
              <a:rPr lang="es-ES_tradnl" dirty="0"/>
              <a:t>las unidades paramilitares se diferenciaron por estructura organizacional, forma de insertarse en la sociedad regional en la que actuaron, y articulación con el estado.</a:t>
            </a:r>
            <a:r>
              <a:rPr lang="es-CO" dirty="0" smtClean="0">
                <a:effectLst/>
              </a:rPr>
              <a:t> </a:t>
            </a:r>
          </a:p>
          <a:p>
            <a:r>
              <a:rPr lang="es-CO" dirty="0" smtClean="0"/>
              <a:t>Significativos problemas de acción colectiva</a:t>
            </a:r>
            <a:endParaRPr lang="es-ES" dirty="0"/>
          </a:p>
        </p:txBody>
      </p:sp>
    </p:spTree>
    <p:extLst>
      <p:ext uri="{BB962C8B-B14F-4D97-AF65-F5344CB8AC3E}">
        <p14:creationId xmlns:p14="http://schemas.microsoft.com/office/powerpoint/2010/main" val="160071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85000" lnSpcReduction="10000"/>
          </a:bodyPr>
          <a:lstStyle/>
          <a:p>
            <a:pPr marL="0" indent="0">
              <a:buNone/>
            </a:pPr>
            <a:r>
              <a:rPr lang="es-ES_tradnl" dirty="0"/>
              <a:t>Los distintos paramilitarismos también compartieron algunos rasgos y formas de </a:t>
            </a:r>
            <a:r>
              <a:rPr lang="es-ES_tradnl" dirty="0" smtClean="0"/>
              <a:t>proceder</a:t>
            </a:r>
            <a:r>
              <a:rPr lang="es-CO" dirty="0" smtClean="0"/>
              <a:t>: </a:t>
            </a:r>
          </a:p>
          <a:p>
            <a:r>
              <a:rPr lang="es-ES_tradnl" dirty="0" smtClean="0"/>
              <a:t>su </a:t>
            </a:r>
            <a:r>
              <a:rPr lang="es-ES_tradnl" dirty="0"/>
              <a:t>orientación anti-guerrillera. </a:t>
            </a:r>
            <a:endParaRPr lang="es-ES_tradnl" dirty="0" smtClean="0"/>
          </a:p>
          <a:p>
            <a:r>
              <a:rPr lang="es-ES_tradnl" dirty="0"/>
              <a:t>su interacción permanente con actores </a:t>
            </a:r>
            <a:r>
              <a:rPr lang="es-ES_tradnl" dirty="0" err="1"/>
              <a:t>intra</a:t>
            </a:r>
            <a:r>
              <a:rPr lang="es-ES_tradnl" dirty="0"/>
              <a:t>-sistémicos</a:t>
            </a:r>
            <a:r>
              <a:rPr lang="es-CO" dirty="0" smtClean="0">
                <a:effectLst/>
              </a:rPr>
              <a:t> </a:t>
            </a:r>
          </a:p>
          <a:p>
            <a:r>
              <a:rPr lang="es-ES_tradnl" dirty="0" smtClean="0"/>
              <a:t>su </a:t>
            </a:r>
            <a:r>
              <a:rPr lang="es-ES_tradnl" dirty="0"/>
              <a:t>carácter punitivo</a:t>
            </a:r>
            <a:r>
              <a:rPr lang="es-CO" dirty="0" smtClean="0">
                <a:effectLst/>
              </a:rPr>
              <a:t> </a:t>
            </a:r>
          </a:p>
          <a:p>
            <a:r>
              <a:rPr lang="es-ES_tradnl" dirty="0"/>
              <a:t>su estructura organizativa de red</a:t>
            </a:r>
            <a:r>
              <a:rPr lang="es-CO" dirty="0" smtClean="0">
                <a:effectLst/>
              </a:rPr>
              <a:t> </a:t>
            </a:r>
          </a:p>
          <a:p>
            <a:pPr marL="0" indent="0">
              <a:buNone/>
            </a:pPr>
            <a:endParaRPr lang="es-ES_tradnl" dirty="0" smtClean="0"/>
          </a:p>
          <a:p>
            <a:pPr marL="0" indent="0">
              <a:buNone/>
            </a:pPr>
            <a:r>
              <a:rPr lang="es-ES_tradnl" dirty="0" smtClean="0"/>
              <a:t>Es </a:t>
            </a:r>
            <a:r>
              <a:rPr lang="es-ES_tradnl" dirty="0"/>
              <a:t>por ello que nuestras dimensiones explicativas de carácter organizacional sí varían</a:t>
            </a:r>
            <a:r>
              <a:rPr lang="es-CO" dirty="0" smtClean="0">
                <a:effectLst/>
              </a:rPr>
              <a:t> y lo hacen de acuerdo </a:t>
            </a:r>
            <a:r>
              <a:rPr lang="es-ES_tradnl" dirty="0" smtClean="0"/>
              <a:t>a </a:t>
            </a:r>
            <a:r>
              <a:rPr lang="es-ES_tradnl" dirty="0"/>
              <a:t>estructuras de poder regionales ya establecidas en el momento en que entra el paramilitarismo a la región dada</a:t>
            </a:r>
            <a:r>
              <a:rPr lang="es-CO" dirty="0" smtClean="0">
                <a:effectLst/>
              </a:rPr>
              <a:t> </a:t>
            </a:r>
            <a:endParaRPr lang="es-ES" dirty="0"/>
          </a:p>
        </p:txBody>
      </p:sp>
    </p:spTree>
    <p:extLst>
      <p:ext uri="{BB962C8B-B14F-4D97-AF65-F5344CB8AC3E}">
        <p14:creationId xmlns:p14="http://schemas.microsoft.com/office/powerpoint/2010/main" val="118971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r>
              <a:rPr lang="es-ES" dirty="0" smtClean="0"/>
              <a:t>3. Nuestra explicación</a:t>
            </a:r>
            <a:endParaRPr lang="es-ES" dirty="0"/>
          </a:p>
        </p:txBody>
      </p:sp>
      <p:sp>
        <p:nvSpPr>
          <p:cNvPr id="7" name="Subtítulo 6"/>
          <p:cNvSpPr>
            <a:spLocks noGrp="1"/>
          </p:cNvSpPr>
          <p:nvPr>
            <p:ph type="subTitle" idx="1"/>
          </p:nvPr>
        </p:nvSpPr>
        <p:spPr/>
        <p:txBody>
          <a:bodyPr/>
          <a:lstStyle/>
          <a:p>
            <a:endParaRPr lang="es-ES"/>
          </a:p>
        </p:txBody>
      </p:sp>
    </p:spTree>
    <p:extLst>
      <p:ext uri="{BB962C8B-B14F-4D97-AF65-F5344CB8AC3E}">
        <p14:creationId xmlns:p14="http://schemas.microsoft.com/office/powerpoint/2010/main" val="145362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nvPr>
        </p:nvGraphicFramePr>
        <p:xfrm>
          <a:off x="-311150" y="250825"/>
          <a:ext cx="9637713" cy="5838825"/>
        </p:xfrm>
        <a:graphic>
          <a:graphicData uri="http://schemas.openxmlformats.org/presentationml/2006/ole">
            <mc:AlternateContent xmlns:mc="http://schemas.openxmlformats.org/markup-compatibility/2006">
              <mc:Choice xmlns:v="urn:schemas-microsoft-com:vml" Requires="v">
                <p:oleObj spid="_x0000_s1038" name="Documento" r:id="rId5" imgW="5702300" imgH="3454400" progId="Word.Document.12">
                  <p:embed/>
                </p:oleObj>
              </mc:Choice>
              <mc:Fallback>
                <p:oleObj name="Documento" r:id="rId5" imgW="5702300" imgH="3454400" progId="Word.Document.12">
                  <p:embed/>
                  <p:pic>
                    <p:nvPicPr>
                      <p:cNvPr id="0" name=""/>
                      <p:cNvPicPr/>
                      <p:nvPr/>
                    </p:nvPicPr>
                    <p:blipFill>
                      <a:blip r:embed="rId6"/>
                      <a:stretch>
                        <a:fillRect/>
                      </a:stretch>
                    </p:blipFill>
                    <p:spPr>
                      <a:xfrm>
                        <a:off x="-311150" y="250825"/>
                        <a:ext cx="9637713" cy="5838825"/>
                      </a:xfrm>
                      <a:prstGeom prst="rect">
                        <a:avLst/>
                      </a:prstGeom>
                    </p:spPr>
                  </p:pic>
                </p:oleObj>
              </mc:Fallback>
            </mc:AlternateContent>
          </a:graphicData>
        </a:graphic>
      </p:graphicFrame>
    </p:spTree>
    <p:extLst>
      <p:ext uri="{BB962C8B-B14F-4D97-AF65-F5344CB8AC3E}">
        <p14:creationId xmlns:p14="http://schemas.microsoft.com/office/powerpoint/2010/main" val="1244229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Personalizado 5">
      <a:dk1>
        <a:srgbClr val="000000"/>
      </a:dk1>
      <a:lt1>
        <a:sysClr val="window" lastClr="FFFFFF"/>
      </a:lt1>
      <a:dk2>
        <a:srgbClr val="629A29"/>
      </a:dk2>
      <a:lt2>
        <a:srgbClr val="DEDEDE"/>
      </a:lt2>
      <a:accent1>
        <a:srgbClr val="53548A"/>
      </a:accent1>
      <a:accent2>
        <a:srgbClr val="A7D973"/>
      </a:accent2>
      <a:accent3>
        <a:srgbClr val="00B050"/>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2247</TotalTime>
  <Words>1414</Words>
  <Application>Microsoft Macintosh PowerPoint</Application>
  <PresentationFormat>Presentación en pantalla (4:3)</PresentationFormat>
  <Paragraphs>94</Paragraphs>
  <Slides>16</Slides>
  <Notes>11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3" baseType="lpstr">
      <vt:lpstr>Arial</vt:lpstr>
      <vt:lpstr>Calibri</vt:lpstr>
      <vt:lpstr>Georgia</vt:lpstr>
      <vt:lpstr>Trebuchet MS</vt:lpstr>
      <vt:lpstr>Wingdings 2</vt:lpstr>
      <vt:lpstr>Urbano</vt:lpstr>
      <vt:lpstr>Documento</vt:lpstr>
      <vt:lpstr>El despojo paramilitar y su variación:  quiénes, cómo y por qué</vt:lpstr>
      <vt:lpstr>1. La pregunta</vt:lpstr>
      <vt:lpstr>Explicaciones de la literatura </vt:lpstr>
      <vt:lpstr>Presentación de PowerPoint</vt:lpstr>
      <vt:lpstr>nuestro análisis del despojo incluye: </vt:lpstr>
      <vt:lpstr>2. Características relevantes del paramilitarismo colombiano  </vt:lpstr>
      <vt:lpstr>Presentación de PowerPoint</vt:lpstr>
      <vt:lpstr>3. Nuestra explicación</vt:lpstr>
      <vt:lpstr>Presentación de PowerPoint</vt:lpstr>
      <vt:lpstr>Presentación de PowerPoint</vt:lpstr>
      <vt:lpstr>Reglas .. nos encontramos con niveles altos de despojo: </vt:lpstr>
      <vt:lpstr>Presentación de PowerPoint</vt:lpstr>
      <vt:lpstr>Presentación de PowerPoint</vt:lpstr>
      <vt:lpstr>4. Mecanismos   Regla 1: élites rurales LEGALES se articulan orgánicamente a la unidad paramilitar </vt:lpstr>
      <vt:lpstr>Condiciones favorables regla 2: elites ilegales y paramilitares</vt:lpstr>
      <vt:lpstr>Implicaciones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Rupta – Un análisis preliminar</dc:title>
  <dc:creator>Francisco G</dc:creator>
  <cp:lastModifiedBy>Usuario de Microsoft Office</cp:lastModifiedBy>
  <cp:revision>230</cp:revision>
  <dcterms:created xsi:type="dcterms:W3CDTF">2013-06-21T04:05:04Z</dcterms:created>
  <dcterms:modified xsi:type="dcterms:W3CDTF">2016-10-26T06:23:14Z</dcterms:modified>
</cp:coreProperties>
</file>