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sldIdLst>
    <p:sldId id="339" r:id="rId2"/>
    <p:sldId id="309" r:id="rId3"/>
    <p:sldId id="323" r:id="rId4"/>
    <p:sldId id="344" r:id="rId5"/>
    <p:sldId id="314" r:id="rId6"/>
    <p:sldId id="258" r:id="rId7"/>
    <p:sldId id="257" r:id="rId8"/>
    <p:sldId id="259" r:id="rId9"/>
    <p:sldId id="260" r:id="rId10"/>
    <p:sldId id="262" r:id="rId11"/>
    <p:sldId id="263" r:id="rId12"/>
    <p:sldId id="264" r:id="rId13"/>
    <p:sldId id="347" r:id="rId14"/>
    <p:sldId id="316" r:id="rId15"/>
    <p:sldId id="319" r:id="rId16"/>
    <p:sldId id="317" r:id="rId17"/>
    <p:sldId id="318" r:id="rId18"/>
    <p:sldId id="328" r:id="rId19"/>
    <p:sldId id="290" r:id="rId20"/>
    <p:sldId id="297" r:id="rId21"/>
    <p:sldId id="295" r:id="rId22"/>
    <p:sldId id="329" r:id="rId23"/>
    <p:sldId id="330" r:id="rId24"/>
    <p:sldId id="346" r:id="rId25"/>
    <p:sldId id="331" r:id="rId26"/>
    <p:sldId id="333" r:id="rId27"/>
    <p:sldId id="332" r:id="rId28"/>
    <p:sldId id="343" r:id="rId29"/>
    <p:sldId id="334" r:id="rId30"/>
    <p:sldId id="335" r:id="rId31"/>
    <p:sldId id="336" r:id="rId32"/>
    <p:sldId id="337" r:id="rId33"/>
    <p:sldId id="342" r:id="rId34"/>
    <p:sldId id="338" r:id="rId35"/>
    <p:sldId id="341" r:id="rId36"/>
    <p:sldId id="345" r:id="rId3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858A87-5258-41BA-97C7-AEC859295D2C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68AEF4-AB34-40C0-A70B-123DEA794D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40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2BC89-AC6A-4AB0-9E1F-6CE398135B12}" type="slidenum">
              <a:rPr lang="en-US"/>
              <a:pPr/>
              <a:t>20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informality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property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rights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facilitated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illegal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seizure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from</a:t>
            </a:r>
            <a:r>
              <a:rPr lang="es-ES_tradnl" baseline="0" dirty="0" smtClean="0"/>
              <a:t> non-</a:t>
            </a:r>
            <a:r>
              <a:rPr lang="es-ES_tradnl" baseline="0" dirty="0" err="1" smtClean="0"/>
              <a:t>state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armed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actors</a:t>
            </a:r>
            <a:r>
              <a:rPr lang="es-ES_tradnl" baseline="0" dirty="0" smtClean="0"/>
              <a:t>. A </a:t>
            </a:r>
            <a:r>
              <a:rPr lang="es-ES_tradnl" baseline="0" dirty="0" err="1" smtClean="0"/>
              <a:t>survey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applied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internally</a:t>
            </a:r>
            <a:r>
              <a:rPr lang="es-ES_tradnl" baseline="0" dirty="0" smtClean="0"/>
              <a:t> displaced </a:t>
            </a:r>
            <a:r>
              <a:rPr lang="es-ES_tradnl" baseline="0" dirty="0" err="1" smtClean="0"/>
              <a:t>persons</a:t>
            </a:r>
            <a:r>
              <a:rPr lang="es-ES_tradnl" baseline="0" dirty="0" smtClean="0"/>
              <a:t> shows </a:t>
            </a:r>
            <a:r>
              <a:rPr lang="es-ES_tradnl" baseline="0" dirty="0" err="1" smtClean="0"/>
              <a:t>that</a:t>
            </a:r>
            <a:r>
              <a:rPr lang="es-ES_tradnl" baseline="0" dirty="0" smtClean="0"/>
              <a:t> 55% of </a:t>
            </a:r>
            <a:r>
              <a:rPr lang="es-ES_tradnl" baseline="0" dirty="0" err="1" smtClean="0"/>
              <a:t>them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access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yet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little</a:t>
            </a:r>
            <a:r>
              <a:rPr lang="es-ES_tradnl" baseline="0" dirty="0" smtClean="0"/>
              <a:t> more </a:t>
            </a:r>
            <a:r>
              <a:rPr lang="es-ES_tradnl" baseline="0" dirty="0" err="1" smtClean="0"/>
              <a:t>than</a:t>
            </a:r>
            <a:r>
              <a:rPr lang="es-ES_tradnl" baseline="0" dirty="0" smtClean="0"/>
              <a:t> 31% </a:t>
            </a:r>
            <a:r>
              <a:rPr lang="es-ES_tradnl" baseline="0" dirty="0" err="1" smtClean="0"/>
              <a:t>had</a:t>
            </a:r>
            <a:r>
              <a:rPr lang="es-ES_tradnl" baseline="0" dirty="0" smtClean="0"/>
              <a:t> a formal </a:t>
            </a:r>
            <a:r>
              <a:rPr lang="es-ES_tradnl" baseline="0" dirty="0" err="1" smtClean="0"/>
              <a:t>land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title</a:t>
            </a:r>
            <a:r>
              <a:rPr lang="es-ES_tradnl" baseline="0" dirty="0" smtClean="0"/>
              <a:t>. A </a:t>
            </a:r>
            <a:r>
              <a:rPr lang="es-ES_tradnl" baseline="0" dirty="0" err="1" smtClean="0"/>
              <a:t>quarter</a:t>
            </a:r>
            <a:r>
              <a:rPr lang="es-ES_tradnl" baseline="0" dirty="0" smtClean="0"/>
              <a:t> of IDP </a:t>
            </a:r>
            <a:r>
              <a:rPr lang="es-ES_tradnl" baseline="0" dirty="0" err="1" smtClean="0"/>
              <a:t>perceive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likelihood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recovering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their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plots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upon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return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low</a:t>
            </a:r>
            <a:r>
              <a:rPr lang="es-ES_tradnl" baseline="0" dirty="0" smtClean="0"/>
              <a:t>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130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557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691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509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9223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341440"/>
            <a:ext cx="8229600" cy="4784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11CE9C-F4DE-46DF-B2AE-C580862B71A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99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75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59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2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48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302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54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70A1E9-1E3D-4DCD-A7A7-4480E907E37A}" type="datetimeFigureOut">
              <a:rPr lang="es-CO" smtClean="0"/>
              <a:t>26/10/2016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3B72-DD8D-403A-A3FE-2BF97EC2F5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8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78380"/>
            <a:ext cx="7772400" cy="31003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000" b="1" dirty="0" smtClean="0"/>
              <a:t>Del Despojo al Despojo: Reforma Agraria </a:t>
            </a:r>
            <a:r>
              <a:rPr lang="es-CO" sz="6000" b="1" dirty="0"/>
              <a:t>y C</a:t>
            </a:r>
            <a:r>
              <a:rPr lang="es-CO" sz="6000" b="1" dirty="0" smtClean="0"/>
              <a:t>onflicto en Colombia en el </a:t>
            </a:r>
            <a:r>
              <a:rPr lang="es-CO" sz="6000" b="1" dirty="0" smtClean="0"/>
              <a:t>Largo </a:t>
            </a:r>
            <a:r>
              <a:rPr lang="es-CO" sz="6000" b="1" dirty="0"/>
              <a:t>P</a:t>
            </a:r>
            <a:r>
              <a:rPr lang="es-CO" sz="6000" b="1" dirty="0" smtClean="0"/>
              <a:t>lazo</a:t>
            </a:r>
            <a:r>
              <a:rPr lang="es-CO" sz="6000" b="1" dirty="0"/>
              <a:t>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402138"/>
            <a:ext cx="6858000" cy="1655762"/>
          </a:xfrm>
        </p:spPr>
        <p:txBody>
          <a:bodyPr>
            <a:normAutofit/>
          </a:bodyPr>
          <a:lstStyle/>
          <a:p>
            <a:r>
              <a:rPr lang="es-CO" sz="2000" dirty="0" smtClean="0"/>
              <a:t>María Paula Saffon- U. de Princeton</a:t>
            </a:r>
          </a:p>
          <a:p>
            <a:r>
              <a:rPr lang="es-CO" sz="2000" dirty="0" smtClean="0"/>
              <a:t>Fabio </a:t>
            </a:r>
            <a:r>
              <a:rPr lang="es-CO" sz="2000" dirty="0"/>
              <a:t>Sánchez- </a:t>
            </a:r>
            <a:r>
              <a:rPr lang="es-CO" sz="2000" dirty="0" smtClean="0"/>
              <a:t>U. </a:t>
            </a:r>
            <a:r>
              <a:rPr lang="es-CO" sz="2000" dirty="0"/>
              <a:t>de los Andes</a:t>
            </a:r>
          </a:p>
          <a:p>
            <a:endParaRPr lang="es-CO" sz="2000" dirty="0" smtClean="0"/>
          </a:p>
          <a:p>
            <a:endParaRPr lang="es-CO" sz="2000" dirty="0" smtClean="0"/>
          </a:p>
          <a:p>
            <a:endParaRPr lang="es-CO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6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4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39832"/>
            <a:ext cx="7886700" cy="1325562"/>
          </a:xfrm>
        </p:spPr>
        <p:txBody>
          <a:bodyPr/>
          <a:lstStyle/>
          <a:p>
            <a:pPr algn="ctr"/>
            <a:r>
              <a:rPr lang="es-CO" b="1" dirty="0" smtClean="0"/>
              <a:t>Reformas agrarias en el Siglo XX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62545"/>
            <a:ext cx="7886700" cy="4842165"/>
          </a:xfrm>
        </p:spPr>
        <p:txBody>
          <a:bodyPr>
            <a:normAutofit/>
          </a:bodyPr>
          <a:lstStyle/>
          <a:p>
            <a:r>
              <a:rPr lang="es-CO" sz="2400" dirty="0" smtClean="0"/>
              <a:t>Colombia ha tenido dos principales reformas agrarias en el Siglo XX: una en 1936 bajo la administración del presidente Alfonso López Pumarejo y la otra en 1961 bajo el gobierno de Alberto Lleras Camargo.</a:t>
            </a:r>
          </a:p>
          <a:p>
            <a:r>
              <a:rPr lang="es-CO" sz="2400" dirty="0" smtClean="0"/>
              <a:t>Entre los historiadores colombianos, es un hecho establecido que ambas reformas fueron causadas, al menos en parte, por los conflicto sobre la tierra que las precedieron. </a:t>
            </a:r>
            <a:endParaRPr lang="es-CO" sz="2400" dirty="0"/>
          </a:p>
          <a:p>
            <a:r>
              <a:rPr lang="es-CO" sz="2400" dirty="0" smtClean="0"/>
              <a:t>Las reformas agraria colombianas han sido fundamentalmente </a:t>
            </a:r>
            <a:r>
              <a:rPr lang="es-CO" sz="2400" dirty="0" smtClean="0">
                <a:solidFill>
                  <a:srgbClr val="FF0000"/>
                </a:solidFill>
              </a:rPr>
              <a:t>asignación de baldíos</a:t>
            </a:r>
            <a:r>
              <a:rPr lang="es-CO" sz="2400" dirty="0" smtClean="0"/>
              <a:t>. La proporción de redistribución de tierras por compra o expropiación ha sido muy pequeña.</a:t>
            </a:r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38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328" y="762469"/>
            <a:ext cx="7990169" cy="1298151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/>
              <a:t>Las reformas agrarias en Colombia a través de asignación de baldíos , 1901-2012</a:t>
            </a:r>
            <a:br>
              <a:rPr lang="es-CO" sz="2400" b="1" dirty="0" smtClean="0"/>
            </a:br>
            <a:r>
              <a:rPr lang="es-CO" sz="2400" b="1" dirty="0" smtClean="0"/>
              <a:t>(25 millones de hectáreas)</a:t>
            </a:r>
            <a:endParaRPr lang="es-CO" sz="2400" b="1" dirty="0"/>
          </a:p>
        </p:txBody>
      </p:sp>
      <p:pic>
        <p:nvPicPr>
          <p:cNvPr id="20" name="Marcador de contenido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405" y="1911927"/>
            <a:ext cx="6659190" cy="435133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22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7" y="202815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ángulo 22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6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93181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Reforma agraria para la asignación de tierras en Colombia (1936-1960)</a:t>
            </a:r>
            <a:endParaRPr lang="es-CO" b="1" dirty="0"/>
          </a:p>
        </p:txBody>
      </p:sp>
      <p:pic>
        <p:nvPicPr>
          <p:cNvPr id="4" name="Picture 38" descr="D:\MPSaffon\gis\ARColombiaMarch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33544"/>
            <a:ext cx="6156615" cy="43685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333500" y="6063556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Elaborado con datos del </a:t>
            </a:r>
            <a:r>
              <a:rPr lang="es-CO" sz="1200" dirty="0" err="1" smtClean="0"/>
              <a:t>Incoder</a:t>
            </a:r>
            <a:endParaRPr lang="es-CO" sz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530928" y="5268195"/>
            <a:ext cx="227214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700" dirty="0" smtClean="0">
                <a:latin typeface="Arial Narrow" panose="020B0606020202030204" pitchFamily="34" charset="0"/>
              </a:rPr>
              <a:t>Reforma Agraria para asignación de tierras  (1936-1960) </a:t>
            </a:r>
            <a:endParaRPr lang="es-CO" sz="700" dirty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7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3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462" y="383341"/>
            <a:ext cx="7886700" cy="1033567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>Persistencia de los conflictos de tierra y los despojos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62545"/>
            <a:ext cx="7886700" cy="4842165"/>
          </a:xfrm>
        </p:spPr>
        <p:txBody>
          <a:bodyPr>
            <a:normAutofit/>
          </a:bodyPr>
          <a:lstStyle/>
          <a:p>
            <a:r>
              <a:rPr lang="es-CO" sz="2400" dirty="0" smtClean="0"/>
              <a:t>Si la debilidad de los derechos de propiedad persiste en la zonas de adjudicación de baldíos, esto puede incentivar despojos de tierra futuros –ante aumentos en los precios de la tierra. </a:t>
            </a:r>
            <a:endParaRPr lang="es-CO" sz="2400" dirty="0" smtClean="0"/>
          </a:p>
          <a:p>
            <a:r>
              <a:rPr lang="es-CO" sz="2400" dirty="0" smtClean="0"/>
              <a:t>Si los movimientos armados persisten y se multiplican, estos pueden –con su poder armado – facilitar los despojos de tierra futuros. </a:t>
            </a:r>
            <a:endParaRPr lang="es-CO" sz="2400" dirty="0"/>
          </a:p>
          <a:p>
            <a:r>
              <a:rPr lang="es-CO" sz="2400" dirty="0" smtClean="0"/>
              <a:t>En este trabajo se intenta explorar esta hipótesis</a:t>
            </a:r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8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497" y="2766219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smtClean="0"/>
              <a:t>Conflicto armado y conflictos de tierra 1960-2014</a:t>
            </a:r>
            <a:endParaRPr lang="es-CO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06762" y="984795"/>
            <a:ext cx="1886465" cy="1136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Expansión de la frontera agrícola (baldíos)  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1890-1930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>
            <a:stCxn id="4" idx="2"/>
          </p:cNvCxnSpPr>
          <p:nvPr/>
        </p:nvCxnSpPr>
        <p:spPr>
          <a:xfrm>
            <a:off x="3749995" y="2121616"/>
            <a:ext cx="0" cy="510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806762" y="2632362"/>
            <a:ext cx="1886465" cy="99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Despojos de tierra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1890-1946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2569" y="2201475"/>
            <a:ext cx="1589902" cy="43088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Derechos de propiedad y Estado débiles</a:t>
            </a:r>
            <a:endParaRPr lang="es-CO" sz="1100" dirty="0"/>
          </a:p>
        </p:txBody>
      </p:sp>
      <p:sp>
        <p:nvSpPr>
          <p:cNvPr id="10" name="Rectángulo 9"/>
          <p:cNvSpPr/>
          <p:nvPr/>
        </p:nvSpPr>
        <p:spPr>
          <a:xfrm>
            <a:off x="2806761" y="4222265"/>
            <a:ext cx="1886466" cy="8917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Reforma Agraria (baldíos)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1960-1996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02362" y="3007183"/>
            <a:ext cx="1886465" cy="599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Conflicto armado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1960-1996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745876" y="3655915"/>
            <a:ext cx="0" cy="510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5702361" y="4390112"/>
            <a:ext cx="1886465" cy="599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Desplazamiento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1997-2014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755012" y="3274914"/>
            <a:ext cx="8402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6625001" y="3711519"/>
            <a:ext cx="0" cy="510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862102" y="4671227"/>
            <a:ext cx="733169" cy="4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2386631" y="2416918"/>
            <a:ext cx="84025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959164" y="5972007"/>
            <a:ext cx="1589902" cy="43088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Derechos de propiedad y Estado débiles</a:t>
            </a:r>
            <a:endParaRPr lang="es-CO" sz="1100" dirty="0"/>
          </a:p>
        </p:txBody>
      </p:sp>
      <p:cxnSp>
        <p:nvCxnSpPr>
          <p:cNvPr id="25" name="Conector recto de flecha 24"/>
          <p:cNvCxnSpPr/>
          <p:nvPr/>
        </p:nvCxnSpPr>
        <p:spPr>
          <a:xfrm flipH="1">
            <a:off x="4862102" y="3774333"/>
            <a:ext cx="1054445" cy="5303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447520" y="2887736"/>
            <a:ext cx="0" cy="321275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V="1">
            <a:off x="1447520" y="6100493"/>
            <a:ext cx="1367479" cy="823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V="1">
            <a:off x="4693227" y="5210806"/>
            <a:ext cx="1132704" cy="79701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8309638" y="3318161"/>
            <a:ext cx="41189" cy="293164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>
            <a:off x="4643801" y="6249802"/>
            <a:ext cx="3707026" cy="411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>
            <a:off x="7679442" y="3314042"/>
            <a:ext cx="634314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0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ángulo 50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10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1003519"/>
            <a:ext cx="788670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es-CO" b="1" dirty="0" smtClean="0"/>
              <a:t>Las investigaciones realizadas han encontrado que existe una conexión entre dos variables: </a:t>
            </a:r>
          </a:p>
          <a:p>
            <a:pPr lvl="1"/>
            <a:r>
              <a:rPr lang="es-CO" dirty="0" smtClean="0"/>
              <a:t>Despojos de tierra históricos (1890-1946)</a:t>
            </a:r>
          </a:p>
          <a:p>
            <a:pPr lvl="1"/>
            <a:r>
              <a:rPr lang="es-CO" dirty="0" smtClean="0"/>
              <a:t>Reforma agraria (1960-1996)</a:t>
            </a:r>
          </a:p>
          <a:p>
            <a:pPr lvl="1"/>
            <a:endParaRPr lang="es-CO" dirty="0"/>
          </a:p>
          <a:p>
            <a:pPr lvl="1"/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10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2471737"/>
            <a:ext cx="511492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6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523" y="943234"/>
            <a:ext cx="7886700" cy="5279366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Pero también existe una conexión entre:</a:t>
            </a:r>
          </a:p>
          <a:p>
            <a:pPr lvl="1"/>
            <a:r>
              <a:rPr lang="es-CO" dirty="0" smtClean="0"/>
              <a:t>Despojos de tierra (1890-1946) y desplazamientos  (1997-2014)</a:t>
            </a:r>
          </a:p>
          <a:p>
            <a:pPr lvl="1"/>
            <a:r>
              <a:rPr lang="es-CO" dirty="0" smtClean="0"/>
              <a:t>Reforma agraria - baldíos (1960-1996) y despojos de tierra (1997-2014)</a:t>
            </a:r>
          </a:p>
          <a:p>
            <a:pPr lvl="1"/>
            <a:r>
              <a:rPr lang="es-CO" dirty="0" smtClean="0"/>
              <a:t>Refleja persistencia de derechos de propiedad y Estado débiles </a:t>
            </a:r>
          </a:p>
          <a:p>
            <a:pPr marL="342900" lvl="1" indent="0">
              <a:buNone/>
            </a:pPr>
            <a:endParaRPr lang="es-CO" dirty="0"/>
          </a:p>
          <a:p>
            <a:pPr marL="342900" lvl="1" indent="0">
              <a:buNone/>
            </a:pPr>
            <a:endParaRPr lang="es-CO" dirty="0" smtClean="0"/>
          </a:p>
          <a:p>
            <a:pPr marL="342900" lvl="1" indent="0">
              <a:buNone/>
            </a:pP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5" y="2625476"/>
            <a:ext cx="3932151" cy="279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12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62" y="2625476"/>
            <a:ext cx="3931200" cy="279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0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6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914399" y="878380"/>
            <a:ext cx="7606145" cy="812942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Y  </a:t>
            </a:r>
            <a:r>
              <a:rPr lang="es-CO" sz="2000" b="1" dirty="0"/>
              <a:t>también existe una conexión entre:</a:t>
            </a:r>
            <a:br>
              <a:rPr lang="es-CO" sz="2000" b="1" dirty="0"/>
            </a:br>
            <a:r>
              <a:rPr lang="es-CO" sz="2000" dirty="0" smtClean="0"/>
              <a:t>Despojos (1890 -1946) </a:t>
            </a:r>
            <a:r>
              <a:rPr lang="es-CO" sz="2000" dirty="0"/>
              <a:t>y </a:t>
            </a:r>
            <a:r>
              <a:rPr lang="es-CO" sz="2000" dirty="0" smtClean="0"/>
              <a:t>acciones ofensivas de grupos armados ilegales   </a:t>
            </a:r>
            <a:r>
              <a:rPr lang="es-CO" sz="2000" dirty="0"/>
              <a:t>(</a:t>
            </a:r>
            <a:r>
              <a:rPr lang="es-CO" sz="2000" dirty="0" smtClean="0"/>
              <a:t>1988-1996)</a:t>
            </a:r>
            <a:r>
              <a:rPr lang="es-CO" sz="2000" dirty="0"/>
              <a:t/>
            </a:r>
            <a:br>
              <a:rPr lang="es-CO" sz="2000" dirty="0"/>
            </a:br>
            <a:endParaRPr lang="es-CO" sz="2000" dirty="0"/>
          </a:p>
        </p:txBody>
      </p:sp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1948442"/>
            <a:ext cx="511492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0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3026" y="828803"/>
            <a:ext cx="7886700" cy="881735"/>
          </a:xfrm>
        </p:spPr>
        <p:txBody>
          <a:bodyPr/>
          <a:lstStyle/>
          <a:p>
            <a:pPr algn="ctr"/>
            <a:r>
              <a:rPr lang="es-CO" b="1" dirty="0" smtClean="0"/>
              <a:t>Estadísticas descriptivas</a:t>
            </a:r>
            <a:endParaRPr lang="es-CO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69" y="4887162"/>
            <a:ext cx="408622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6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14760" y="1889442"/>
            <a:ext cx="7923957" cy="4181138"/>
            <a:chOff x="663" y="1222"/>
            <a:chExt cx="4628" cy="244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85" y="1378"/>
              <a:ext cx="3126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63" y="1222"/>
              <a:ext cx="4628" cy="24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3" y="1518"/>
              <a:ext cx="31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Variable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67" y="1388"/>
              <a:ext cx="54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Municipios con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18" y="1476"/>
              <a:ext cx="6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adjudicaciones  de baldíos</a:t>
              </a:r>
              <a:r>
                <a:rPr kumimoji="0" lang="es-CO" altLang="es-CO" sz="8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por encima de  la media</a:t>
              </a: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312" y="1564"/>
              <a:ext cx="60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O" altLang="es-CO" sz="8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s-CO" altLang="es-CO" sz="8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65" y="1652"/>
              <a:ext cx="30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nacional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110" y="1388"/>
              <a:ext cx="54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Municipios con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061" y="1476"/>
              <a:ext cx="66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adjudicaciones por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072" y="1564"/>
              <a:ext cx="66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debajo de la media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214" y="1652"/>
              <a:ext cx="30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nacional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717" y="1430"/>
              <a:ext cx="3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Diferencia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733" y="1518"/>
              <a:ext cx="37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 medias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733" y="1606"/>
              <a:ext cx="36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(prueba t)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094" y="1476"/>
              <a:ext cx="36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Todos los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067" y="1564"/>
              <a:ext cx="38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municipios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520" y="1818"/>
              <a:ext cx="20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44.75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269" y="1818"/>
              <a:ext cx="20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11.58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160" y="1818"/>
              <a:ext cx="20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21.06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515" y="1896"/>
              <a:ext cx="18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(4.64)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263" y="1896"/>
              <a:ext cx="18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(1.23)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154" y="1896"/>
              <a:ext cx="18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(1.65)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520" y="1984"/>
              <a:ext cx="20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23.55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285" y="1984"/>
              <a:ext cx="16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5.81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28"/>
            <p:cNvSpPr>
              <a:spLocks noChangeArrowheads="1"/>
            </p:cNvSpPr>
            <p:nvPr/>
          </p:nvSpPr>
          <p:spPr bwMode="auto">
            <a:xfrm>
              <a:off x="4160" y="1984"/>
              <a:ext cx="20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10.88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29"/>
            <p:cNvSpPr>
              <a:spLocks noChangeArrowheads="1"/>
            </p:cNvSpPr>
            <p:nvPr/>
          </p:nvSpPr>
          <p:spPr bwMode="auto">
            <a:xfrm>
              <a:off x="2504" y="2082"/>
              <a:ext cx="202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 (3.09)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" name="Rectangle 30"/>
            <p:cNvSpPr>
              <a:spLocks noChangeArrowheads="1"/>
            </p:cNvSpPr>
            <p:nvPr/>
          </p:nvSpPr>
          <p:spPr bwMode="auto">
            <a:xfrm>
              <a:off x="3263" y="2082"/>
              <a:ext cx="18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(0.76)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31"/>
            <p:cNvSpPr>
              <a:spLocks noChangeArrowheads="1"/>
            </p:cNvSpPr>
            <p:nvPr/>
          </p:nvSpPr>
          <p:spPr bwMode="auto">
            <a:xfrm>
              <a:off x="4154" y="2082"/>
              <a:ext cx="186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(1.06)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32"/>
            <p:cNvSpPr>
              <a:spLocks noChangeArrowheads="1"/>
            </p:cNvSpPr>
            <p:nvPr/>
          </p:nvSpPr>
          <p:spPr bwMode="auto">
            <a:xfrm>
              <a:off x="2487" y="2175"/>
              <a:ext cx="27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4639.39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33"/>
            <p:cNvSpPr>
              <a:spLocks noChangeArrowheads="1"/>
            </p:cNvSpPr>
            <p:nvPr/>
          </p:nvSpPr>
          <p:spPr bwMode="auto">
            <a:xfrm>
              <a:off x="3236" y="2175"/>
              <a:ext cx="27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1643.41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34"/>
            <p:cNvSpPr>
              <a:spLocks noChangeArrowheads="1"/>
            </p:cNvSpPr>
            <p:nvPr/>
          </p:nvSpPr>
          <p:spPr bwMode="auto">
            <a:xfrm>
              <a:off x="4127" y="2175"/>
              <a:ext cx="27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2500.55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35"/>
            <p:cNvSpPr>
              <a:spLocks noChangeArrowheads="1"/>
            </p:cNvSpPr>
            <p:nvPr/>
          </p:nvSpPr>
          <p:spPr bwMode="auto">
            <a:xfrm>
              <a:off x="2471" y="2268"/>
              <a:ext cx="26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 (414.83)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36"/>
            <p:cNvSpPr>
              <a:spLocks noChangeArrowheads="1"/>
            </p:cNvSpPr>
            <p:nvPr/>
          </p:nvSpPr>
          <p:spPr bwMode="auto">
            <a:xfrm>
              <a:off x="3231" y="2268"/>
              <a:ext cx="25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(139.33)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37"/>
            <p:cNvSpPr>
              <a:spLocks noChangeArrowheads="1"/>
            </p:cNvSpPr>
            <p:nvPr/>
          </p:nvSpPr>
          <p:spPr bwMode="auto">
            <a:xfrm>
              <a:off x="4121" y="2268"/>
              <a:ext cx="25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(159.25)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38"/>
            <p:cNvSpPr>
              <a:spLocks noChangeArrowheads="1"/>
            </p:cNvSpPr>
            <p:nvPr/>
          </p:nvSpPr>
          <p:spPr bwMode="auto">
            <a:xfrm>
              <a:off x="2487" y="2367"/>
              <a:ext cx="27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4959.76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39"/>
            <p:cNvSpPr>
              <a:spLocks noChangeArrowheads="1"/>
            </p:cNvSpPr>
            <p:nvPr/>
          </p:nvSpPr>
          <p:spPr bwMode="auto">
            <a:xfrm>
              <a:off x="3236" y="2367"/>
              <a:ext cx="27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1597.42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40"/>
            <p:cNvSpPr>
              <a:spLocks noChangeArrowheads="1"/>
            </p:cNvSpPr>
            <p:nvPr/>
          </p:nvSpPr>
          <p:spPr bwMode="auto">
            <a:xfrm>
              <a:off x="3821" y="2367"/>
              <a:ext cx="1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***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41"/>
            <p:cNvSpPr>
              <a:spLocks noChangeArrowheads="1"/>
            </p:cNvSpPr>
            <p:nvPr/>
          </p:nvSpPr>
          <p:spPr bwMode="auto">
            <a:xfrm>
              <a:off x="4127" y="2367"/>
              <a:ext cx="27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2559.37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42"/>
            <p:cNvSpPr>
              <a:spLocks noChangeArrowheads="1"/>
            </p:cNvSpPr>
            <p:nvPr/>
          </p:nvSpPr>
          <p:spPr bwMode="auto">
            <a:xfrm>
              <a:off x="2471" y="2470"/>
              <a:ext cx="26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dirty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( 967.69)</a:t>
              </a: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43"/>
            <p:cNvSpPr>
              <a:spLocks noChangeArrowheads="1"/>
            </p:cNvSpPr>
            <p:nvPr/>
          </p:nvSpPr>
          <p:spPr bwMode="auto">
            <a:xfrm>
              <a:off x="3231" y="2470"/>
              <a:ext cx="25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(240.37)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44"/>
            <p:cNvSpPr>
              <a:spLocks noChangeArrowheads="1"/>
            </p:cNvSpPr>
            <p:nvPr/>
          </p:nvSpPr>
          <p:spPr bwMode="auto">
            <a:xfrm>
              <a:off x="4121" y="2470"/>
              <a:ext cx="25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(327.15)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45"/>
            <p:cNvSpPr>
              <a:spLocks noChangeArrowheads="1"/>
            </p:cNvSpPr>
            <p:nvPr/>
          </p:nvSpPr>
          <p:spPr bwMode="auto">
            <a:xfrm>
              <a:off x="2504" y="2564"/>
              <a:ext cx="24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314.81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46"/>
            <p:cNvSpPr>
              <a:spLocks noChangeArrowheads="1"/>
            </p:cNvSpPr>
            <p:nvPr/>
          </p:nvSpPr>
          <p:spPr bwMode="auto">
            <a:xfrm>
              <a:off x="3269" y="2564"/>
              <a:ext cx="20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73.11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47"/>
            <p:cNvSpPr>
              <a:spLocks noChangeArrowheads="1"/>
            </p:cNvSpPr>
            <p:nvPr/>
          </p:nvSpPr>
          <p:spPr bwMode="auto">
            <a:xfrm>
              <a:off x="3821" y="2564"/>
              <a:ext cx="1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***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48"/>
            <p:cNvSpPr>
              <a:spLocks noChangeArrowheads="1"/>
            </p:cNvSpPr>
            <p:nvPr/>
          </p:nvSpPr>
          <p:spPr bwMode="auto">
            <a:xfrm>
              <a:off x="4143" y="2564"/>
              <a:ext cx="24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267.86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49"/>
            <p:cNvSpPr>
              <a:spLocks noChangeArrowheads="1"/>
            </p:cNvSpPr>
            <p:nvPr/>
          </p:nvSpPr>
          <p:spPr bwMode="auto">
            <a:xfrm>
              <a:off x="2482" y="2667"/>
              <a:ext cx="25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( 47.36)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50"/>
            <p:cNvSpPr>
              <a:spLocks noChangeArrowheads="1"/>
            </p:cNvSpPr>
            <p:nvPr/>
          </p:nvSpPr>
          <p:spPr bwMode="auto">
            <a:xfrm>
              <a:off x="3247" y="2667"/>
              <a:ext cx="2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(19.68)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51"/>
            <p:cNvSpPr>
              <a:spLocks noChangeArrowheads="1"/>
            </p:cNvSpPr>
            <p:nvPr/>
          </p:nvSpPr>
          <p:spPr bwMode="auto">
            <a:xfrm>
              <a:off x="4138" y="2667"/>
              <a:ext cx="2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(38.49)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52"/>
            <p:cNvSpPr>
              <a:spLocks noChangeArrowheads="1"/>
            </p:cNvSpPr>
            <p:nvPr/>
          </p:nvSpPr>
          <p:spPr bwMode="auto">
            <a:xfrm>
              <a:off x="2536" y="2760"/>
              <a:ext cx="16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0.16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53"/>
            <p:cNvSpPr>
              <a:spLocks noChangeArrowheads="1"/>
            </p:cNvSpPr>
            <p:nvPr/>
          </p:nvSpPr>
          <p:spPr bwMode="auto">
            <a:xfrm>
              <a:off x="3285" y="2760"/>
              <a:ext cx="16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0.06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54"/>
            <p:cNvSpPr>
              <a:spLocks noChangeArrowheads="1"/>
            </p:cNvSpPr>
            <p:nvPr/>
          </p:nvSpPr>
          <p:spPr bwMode="auto">
            <a:xfrm>
              <a:off x="4176" y="2760"/>
              <a:ext cx="16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0.09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55"/>
            <p:cNvSpPr>
              <a:spLocks noChangeArrowheads="1"/>
            </p:cNvSpPr>
            <p:nvPr/>
          </p:nvSpPr>
          <p:spPr bwMode="auto">
            <a:xfrm>
              <a:off x="2498" y="2843"/>
              <a:ext cx="2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(0.019)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56"/>
            <p:cNvSpPr>
              <a:spLocks noChangeArrowheads="1"/>
            </p:cNvSpPr>
            <p:nvPr/>
          </p:nvSpPr>
          <p:spPr bwMode="auto">
            <a:xfrm>
              <a:off x="3247" y="2843"/>
              <a:ext cx="2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(0.009)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57"/>
            <p:cNvSpPr>
              <a:spLocks noChangeArrowheads="1"/>
            </p:cNvSpPr>
            <p:nvPr/>
          </p:nvSpPr>
          <p:spPr bwMode="auto">
            <a:xfrm>
              <a:off x="4138" y="2843"/>
              <a:ext cx="2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(0.008)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58"/>
            <p:cNvSpPr>
              <a:spLocks noChangeArrowheads="1"/>
            </p:cNvSpPr>
            <p:nvPr/>
          </p:nvSpPr>
          <p:spPr bwMode="auto">
            <a:xfrm>
              <a:off x="2536" y="2921"/>
              <a:ext cx="16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0.87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59"/>
            <p:cNvSpPr>
              <a:spLocks noChangeArrowheads="1"/>
            </p:cNvSpPr>
            <p:nvPr/>
          </p:nvSpPr>
          <p:spPr bwMode="auto">
            <a:xfrm>
              <a:off x="3285" y="2921"/>
              <a:ext cx="16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0.31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60"/>
            <p:cNvSpPr>
              <a:spLocks noChangeArrowheads="1"/>
            </p:cNvSpPr>
            <p:nvPr/>
          </p:nvSpPr>
          <p:spPr bwMode="auto">
            <a:xfrm>
              <a:off x="4176" y="2921"/>
              <a:ext cx="16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0.47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61"/>
            <p:cNvSpPr>
              <a:spLocks noChangeArrowheads="1"/>
            </p:cNvSpPr>
            <p:nvPr/>
          </p:nvSpPr>
          <p:spPr bwMode="auto">
            <a:xfrm>
              <a:off x="2498" y="2998"/>
              <a:ext cx="2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(0.114)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62"/>
            <p:cNvSpPr>
              <a:spLocks noChangeArrowheads="1"/>
            </p:cNvSpPr>
            <p:nvPr/>
          </p:nvSpPr>
          <p:spPr bwMode="auto">
            <a:xfrm>
              <a:off x="3247" y="2998"/>
              <a:ext cx="2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(0.046)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63"/>
            <p:cNvSpPr>
              <a:spLocks noChangeArrowheads="1"/>
            </p:cNvSpPr>
            <p:nvPr/>
          </p:nvSpPr>
          <p:spPr bwMode="auto">
            <a:xfrm>
              <a:off x="4138" y="2998"/>
              <a:ext cx="2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700" b="0" i="0" u="none" strike="noStrike" cap="none" normalizeH="0" baseline="0" smtClean="0">
                  <a:ln>
                    <a:noFill/>
                  </a:ln>
                  <a:solidFill>
                    <a:srgbClr val="262626"/>
                  </a:solidFill>
                  <a:effectLst/>
                  <a:latin typeface="Times New Roman" pitchFamily="18" charset="0"/>
                  <a:cs typeface="Arial" pitchFamily="34" charset="0"/>
                </a:rPr>
                <a:t>(0.047)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64"/>
            <p:cNvSpPr>
              <a:spLocks noChangeArrowheads="1"/>
            </p:cNvSpPr>
            <p:nvPr/>
          </p:nvSpPr>
          <p:spPr bwMode="auto">
            <a:xfrm>
              <a:off x="3821" y="2217"/>
              <a:ext cx="1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***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65"/>
            <p:cNvSpPr>
              <a:spLocks noChangeArrowheads="1"/>
            </p:cNvSpPr>
            <p:nvPr/>
          </p:nvSpPr>
          <p:spPr bwMode="auto">
            <a:xfrm>
              <a:off x="2711" y="1735"/>
              <a:ext cx="33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Conflicto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66"/>
            <p:cNvSpPr>
              <a:spLocks noChangeArrowheads="1"/>
            </p:cNvSpPr>
            <p:nvPr/>
          </p:nvSpPr>
          <p:spPr bwMode="auto">
            <a:xfrm>
              <a:off x="1416" y="1854"/>
              <a:ext cx="71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Predios Abandonados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67"/>
            <p:cNvSpPr>
              <a:spLocks noChangeArrowheads="1"/>
            </p:cNvSpPr>
            <p:nvPr/>
          </p:nvSpPr>
          <p:spPr bwMode="auto">
            <a:xfrm>
              <a:off x="3821" y="1854"/>
              <a:ext cx="1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***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68"/>
            <p:cNvSpPr>
              <a:spLocks noChangeArrowheads="1"/>
            </p:cNvSpPr>
            <p:nvPr/>
          </p:nvSpPr>
          <p:spPr bwMode="auto">
            <a:xfrm>
              <a:off x="1449" y="2030"/>
              <a:ext cx="65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Predios Despojados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69"/>
            <p:cNvSpPr>
              <a:spLocks noChangeArrowheads="1"/>
            </p:cNvSpPr>
            <p:nvPr/>
          </p:nvSpPr>
          <p:spPr bwMode="auto">
            <a:xfrm>
              <a:off x="3821" y="2030"/>
              <a:ext cx="1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***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70"/>
            <p:cNvSpPr>
              <a:spLocks noChangeArrowheads="1"/>
            </p:cNvSpPr>
            <p:nvPr/>
          </p:nvSpPr>
          <p:spPr bwMode="auto">
            <a:xfrm>
              <a:off x="1378" y="2175"/>
              <a:ext cx="79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Personas en situación de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71"/>
            <p:cNvSpPr>
              <a:spLocks noChangeArrowheads="1"/>
            </p:cNvSpPr>
            <p:nvPr/>
          </p:nvSpPr>
          <p:spPr bwMode="auto">
            <a:xfrm>
              <a:off x="1345" y="2263"/>
              <a:ext cx="88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desplazamiento (Expulsión)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72"/>
            <p:cNvSpPr>
              <a:spLocks noChangeArrowheads="1"/>
            </p:cNvSpPr>
            <p:nvPr/>
          </p:nvSpPr>
          <p:spPr bwMode="auto">
            <a:xfrm>
              <a:off x="1438" y="2957"/>
              <a:ext cx="70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Víctimas de masacres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73"/>
            <p:cNvSpPr>
              <a:spLocks noChangeArrowheads="1"/>
            </p:cNvSpPr>
            <p:nvPr/>
          </p:nvSpPr>
          <p:spPr bwMode="auto">
            <a:xfrm>
              <a:off x="3821" y="2796"/>
              <a:ext cx="1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***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74"/>
            <p:cNvSpPr>
              <a:spLocks noChangeArrowheads="1"/>
            </p:cNvSpPr>
            <p:nvPr/>
          </p:nvSpPr>
          <p:spPr bwMode="auto">
            <a:xfrm>
              <a:off x="3821" y="2957"/>
              <a:ext cx="1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***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75"/>
            <p:cNvSpPr>
              <a:spLocks noChangeArrowheads="1"/>
            </p:cNvSpPr>
            <p:nvPr/>
          </p:nvSpPr>
          <p:spPr bwMode="auto">
            <a:xfrm>
              <a:off x="1378" y="2367"/>
              <a:ext cx="79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Personas en situación de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76"/>
            <p:cNvSpPr>
              <a:spLocks noChangeArrowheads="1"/>
            </p:cNvSpPr>
            <p:nvPr/>
          </p:nvSpPr>
          <p:spPr bwMode="auto">
            <a:xfrm>
              <a:off x="1334" y="2455"/>
              <a:ext cx="89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desplazamiento (Recepción)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77"/>
            <p:cNvSpPr>
              <a:spLocks noChangeArrowheads="1"/>
            </p:cNvSpPr>
            <p:nvPr/>
          </p:nvSpPr>
          <p:spPr bwMode="auto">
            <a:xfrm>
              <a:off x="1323" y="2574"/>
              <a:ext cx="94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Víctimas de enfrentamientos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78"/>
            <p:cNvSpPr>
              <a:spLocks noChangeArrowheads="1"/>
            </p:cNvSpPr>
            <p:nvPr/>
          </p:nvSpPr>
          <p:spPr bwMode="auto">
            <a:xfrm>
              <a:off x="1607" y="2662"/>
              <a:ext cx="33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violentos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79"/>
            <p:cNvSpPr>
              <a:spLocks noChangeArrowheads="1"/>
            </p:cNvSpPr>
            <p:nvPr/>
          </p:nvSpPr>
          <p:spPr bwMode="auto">
            <a:xfrm>
              <a:off x="1443" y="2796"/>
              <a:ext cx="67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Número de masacres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Line 80"/>
            <p:cNvSpPr>
              <a:spLocks noChangeShapeType="1"/>
            </p:cNvSpPr>
            <p:nvPr/>
          </p:nvSpPr>
          <p:spPr bwMode="auto">
            <a:xfrm>
              <a:off x="1285" y="1378"/>
              <a:ext cx="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78" name="Rectangle 81"/>
            <p:cNvSpPr>
              <a:spLocks noChangeArrowheads="1"/>
            </p:cNvSpPr>
            <p:nvPr/>
          </p:nvSpPr>
          <p:spPr bwMode="auto">
            <a:xfrm>
              <a:off x="1285" y="1378"/>
              <a:ext cx="312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79" name="Line 82"/>
            <p:cNvSpPr>
              <a:spLocks noChangeShapeType="1"/>
            </p:cNvSpPr>
            <p:nvPr/>
          </p:nvSpPr>
          <p:spPr bwMode="auto">
            <a:xfrm>
              <a:off x="1285" y="1730"/>
              <a:ext cx="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0" name="Rectangle 83"/>
            <p:cNvSpPr>
              <a:spLocks noChangeArrowheads="1"/>
            </p:cNvSpPr>
            <p:nvPr/>
          </p:nvSpPr>
          <p:spPr bwMode="auto">
            <a:xfrm>
              <a:off x="1285" y="1730"/>
              <a:ext cx="312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1" name="Line 84"/>
            <p:cNvSpPr>
              <a:spLocks noChangeShapeType="1"/>
            </p:cNvSpPr>
            <p:nvPr/>
          </p:nvSpPr>
          <p:spPr bwMode="auto">
            <a:xfrm>
              <a:off x="2198" y="1383"/>
              <a:ext cx="0" cy="3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2" name="Rectangle 85"/>
            <p:cNvSpPr>
              <a:spLocks noChangeArrowheads="1"/>
            </p:cNvSpPr>
            <p:nvPr/>
          </p:nvSpPr>
          <p:spPr bwMode="auto">
            <a:xfrm>
              <a:off x="2198" y="1383"/>
              <a:ext cx="5" cy="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3" name="Line 86"/>
            <p:cNvSpPr>
              <a:spLocks noChangeShapeType="1"/>
            </p:cNvSpPr>
            <p:nvPr/>
          </p:nvSpPr>
          <p:spPr bwMode="auto">
            <a:xfrm>
              <a:off x="1285" y="1813"/>
              <a:ext cx="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4" name="Rectangle 87"/>
            <p:cNvSpPr>
              <a:spLocks noChangeArrowheads="1"/>
            </p:cNvSpPr>
            <p:nvPr/>
          </p:nvSpPr>
          <p:spPr bwMode="auto">
            <a:xfrm>
              <a:off x="1285" y="1813"/>
              <a:ext cx="312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5" name="Line 88"/>
            <p:cNvSpPr>
              <a:spLocks noChangeShapeType="1"/>
            </p:cNvSpPr>
            <p:nvPr/>
          </p:nvSpPr>
          <p:spPr bwMode="auto">
            <a:xfrm>
              <a:off x="1285" y="3071"/>
              <a:ext cx="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6" name="Rectangle 89"/>
            <p:cNvSpPr>
              <a:spLocks noChangeArrowheads="1"/>
            </p:cNvSpPr>
            <p:nvPr/>
          </p:nvSpPr>
          <p:spPr bwMode="auto">
            <a:xfrm>
              <a:off x="1285" y="3071"/>
              <a:ext cx="312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7" name="Line 90"/>
            <p:cNvSpPr>
              <a:spLocks noChangeShapeType="1"/>
            </p:cNvSpPr>
            <p:nvPr/>
          </p:nvSpPr>
          <p:spPr bwMode="auto">
            <a:xfrm>
              <a:off x="2198" y="1818"/>
              <a:ext cx="0" cy="12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88" name="Rectangle 91"/>
            <p:cNvSpPr>
              <a:spLocks noChangeArrowheads="1"/>
            </p:cNvSpPr>
            <p:nvPr/>
          </p:nvSpPr>
          <p:spPr bwMode="auto">
            <a:xfrm>
              <a:off x="2198" y="1818"/>
              <a:ext cx="5" cy="12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2982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845" y="922022"/>
            <a:ext cx="7886700" cy="948342"/>
          </a:xfrm>
        </p:spPr>
        <p:txBody>
          <a:bodyPr/>
          <a:lstStyle/>
          <a:p>
            <a:r>
              <a:rPr lang="es-CO" b="1" dirty="0" smtClean="0"/>
              <a:t>Contenido 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845" y="2379518"/>
            <a:ext cx="7886700" cy="380062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CO" dirty="0" smtClean="0"/>
              <a:t>Tierra</a:t>
            </a:r>
          </a:p>
          <a:p>
            <a:pPr marL="457200" indent="-457200">
              <a:buAutoNum type="arabicPeriod"/>
            </a:pPr>
            <a:r>
              <a:rPr lang="es-CO" dirty="0"/>
              <a:t>Conflictos de tierra, reforma agraria y violencia 1950 </a:t>
            </a:r>
            <a:r>
              <a:rPr lang="es-CO" dirty="0" smtClean="0"/>
              <a:t>– 1994</a:t>
            </a:r>
          </a:p>
          <a:p>
            <a:pPr marL="457200" indent="-457200">
              <a:buAutoNum type="arabicPeriod"/>
            </a:pPr>
            <a:r>
              <a:rPr lang="es-CO" dirty="0"/>
              <a:t>Conflicto armado y conflictos de tierra </a:t>
            </a:r>
            <a:r>
              <a:rPr lang="es-CO" dirty="0" smtClean="0"/>
              <a:t>1990-2014</a:t>
            </a:r>
          </a:p>
          <a:p>
            <a:pPr marL="457200" indent="-457200">
              <a:buAutoNum type="arabicPeriod"/>
            </a:pPr>
            <a:r>
              <a:rPr lang="es-CO" dirty="0" smtClean="0"/>
              <a:t>Metodología</a:t>
            </a:r>
          </a:p>
          <a:p>
            <a:pPr marL="457200" indent="-457200">
              <a:buAutoNum type="arabicPeriod"/>
            </a:pPr>
            <a:r>
              <a:rPr lang="es-CO" dirty="0" smtClean="0"/>
              <a:t>Resultados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6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5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1901" y="985652"/>
            <a:ext cx="8232099" cy="1318161"/>
          </a:xfrm>
        </p:spPr>
        <p:txBody>
          <a:bodyPr>
            <a:noAutofit/>
          </a:bodyPr>
          <a:lstStyle/>
          <a:p>
            <a:r>
              <a:rPr lang="es-CO" sz="2800" b="1" noProof="0" dirty="0" smtClean="0"/>
              <a:t>Informalidad de los derechos de propiedad: facilitador del despojo de tierras por </a:t>
            </a:r>
            <a:r>
              <a:rPr lang="es-CO" sz="2800" b="1" dirty="0" smtClean="0"/>
              <a:t>p</a:t>
            </a:r>
            <a:r>
              <a:rPr lang="es-CO" sz="2800" b="1" noProof="0" dirty="0" smtClean="0"/>
              <a:t>arte de los actores armados al margen de la ley </a:t>
            </a:r>
            <a:endParaRPr lang="es-CO" sz="1400" b="1" dirty="0"/>
          </a:p>
        </p:txBody>
      </p:sp>
      <p:graphicFrame>
        <p:nvGraphicFramePr>
          <p:cNvPr id="194636" name="Group 7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22119553"/>
              </p:ext>
            </p:extLst>
          </p:nvPr>
        </p:nvGraphicFramePr>
        <p:xfrm>
          <a:off x="1215289" y="3060246"/>
          <a:ext cx="6696744" cy="2023110"/>
        </p:xfrm>
        <a:graphic>
          <a:graphicData uri="http://schemas.openxmlformats.org/drawingml/2006/table">
            <a:tbl>
              <a:tblPr/>
              <a:tblGrid>
                <a:gridCol w="5022558"/>
                <a:gridCol w="1674186"/>
              </a:tblGrid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Promedio por hogar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Porcentaje de hogares PDI con acceso a la tierra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55%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Tamaño promedio de los terrenos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13.3 hectáreas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Porcentaje de terrenos con títulos formales de propiedad</a:t>
                      </a:r>
                      <a:endParaRPr kumimoji="0" lang="es-ES_tradn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31.3%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Porcentaje de terrenos con baja probabilidad de recuperación después del retorno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25.8%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06" name="Text Box 46"/>
          <p:cNvSpPr txBox="1">
            <a:spLocks noChangeArrowheads="1"/>
          </p:cNvSpPr>
          <p:nvPr/>
        </p:nvSpPr>
        <p:spPr bwMode="auto">
          <a:xfrm>
            <a:off x="1215290" y="5087509"/>
            <a:ext cx="313253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 smtClean="0"/>
              <a:t>Fuente: </a:t>
            </a:r>
            <a:r>
              <a:rPr lang="en-US" sz="1050" dirty="0"/>
              <a:t>Ibáñez and Moya (2008)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234215" y="2783247"/>
            <a:ext cx="6399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500" b="1" dirty="0" smtClean="0"/>
              <a:t>Acceso a la tierra de la población desplazada internamente (PDI)</a:t>
            </a:r>
            <a:endParaRPr lang="es-CR" sz="15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7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9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7838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/>
              <a:t>R</a:t>
            </a:r>
            <a:r>
              <a:rPr lang="es-CO" b="1" dirty="0" smtClean="0"/>
              <a:t>elación entre conflicto armado y tierras: 1990 y 2014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9338" y="2310738"/>
            <a:ext cx="7349319" cy="3428999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Muchas </a:t>
            </a:r>
            <a:r>
              <a:rPr lang="es-ES_tradnl" dirty="0"/>
              <a:t>áreas afectadas por </a:t>
            </a:r>
            <a:r>
              <a:rPr lang="es-ES_tradnl" dirty="0" smtClean="0"/>
              <a:t>la Violencia coincidían con regiones de disputas de tierras </a:t>
            </a:r>
            <a:r>
              <a:rPr lang="es-ES_tradnl" dirty="0"/>
              <a:t>y </a:t>
            </a:r>
            <a:r>
              <a:rPr lang="es-ES_tradnl" dirty="0" smtClean="0"/>
              <a:t>colonización: </a:t>
            </a:r>
            <a:r>
              <a:rPr lang="es-ES_tradnl" dirty="0">
                <a:solidFill>
                  <a:srgbClr val="FF0000"/>
                </a:solidFill>
              </a:rPr>
              <a:t>los títulos de </a:t>
            </a:r>
            <a:r>
              <a:rPr lang="es-ES_tradnl" dirty="0" smtClean="0">
                <a:solidFill>
                  <a:srgbClr val="FF0000"/>
                </a:solidFill>
              </a:rPr>
              <a:t>propiedad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smtClean="0">
                <a:solidFill>
                  <a:srgbClr val="FF0000"/>
                </a:solidFill>
              </a:rPr>
              <a:t>no eran claros (</a:t>
            </a:r>
            <a:r>
              <a:rPr lang="es-ES_tradnl" dirty="0" err="1" smtClean="0">
                <a:solidFill>
                  <a:srgbClr val="FF0000"/>
                </a:solidFill>
              </a:rPr>
              <a:t>Bushnell</a:t>
            </a:r>
            <a:r>
              <a:rPr lang="es-ES_tradnl" dirty="0" smtClean="0">
                <a:solidFill>
                  <a:srgbClr val="FF0000"/>
                </a:solidFill>
              </a:rPr>
              <a:t>, 2007)</a:t>
            </a:r>
            <a:endParaRPr lang="es-CO" dirty="0" smtClean="0">
              <a:solidFill>
                <a:srgbClr val="FF0000"/>
              </a:solidFill>
            </a:endParaRPr>
          </a:p>
          <a:p>
            <a:r>
              <a:rPr lang="es-CO" dirty="0" smtClean="0"/>
              <a:t>El control de territorio y el despojo de tierras continua vigente en el conflicto actual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Ocupación territorial y desalojo de la población civil son estrategias de guerra: </a:t>
            </a:r>
          </a:p>
          <a:p>
            <a:pPr lvl="1"/>
            <a:r>
              <a:rPr lang="es-CO" dirty="0" smtClean="0"/>
              <a:t>Desocupar territorio</a:t>
            </a:r>
          </a:p>
          <a:p>
            <a:pPr lvl="1"/>
            <a:r>
              <a:rPr lang="es-CO" dirty="0" smtClean="0"/>
              <a:t>Expandir áreas de control </a:t>
            </a:r>
          </a:p>
          <a:p>
            <a:pPr lvl="1"/>
            <a:r>
              <a:rPr lang="es-CO" dirty="0" smtClean="0"/>
              <a:t>Usurpar tierras: botín de guerra y financiación conflicto</a:t>
            </a:r>
          </a:p>
          <a:p>
            <a:pPr lvl="1"/>
            <a:r>
              <a:rPr lang="es-CO" dirty="0" smtClean="0"/>
              <a:t>Ocupar territorios con recursos naturales valiosos (cultivos ilícitos)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Compra de propiedades de los narcotraficantes para el lavado de activos</a:t>
            </a:r>
          </a:p>
          <a:p>
            <a:endParaRPr lang="es-CO" dirty="0" smtClean="0"/>
          </a:p>
          <a:p>
            <a:endParaRPr lang="es-C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4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576" y="2567416"/>
            <a:ext cx="8184847" cy="1325562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 smtClean="0"/>
              <a:t>Metodología</a:t>
            </a:r>
            <a:endParaRPr lang="es-CO" sz="4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6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732908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Descripción del modelo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839338" y="1922318"/>
                <a:ext cx="7349319" cy="3817419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s-CO" dirty="0" smtClean="0"/>
                  <a:t>La muestra está restringida a los municipios que tuvieron despojos entre 1890-1946</a:t>
                </a:r>
                <a:r>
                  <a:rPr lang="es-CO" dirty="0"/>
                  <a:t> </a:t>
                </a:r>
                <a:r>
                  <a:rPr lang="es-CO" dirty="0" smtClean="0"/>
                  <a:t>y sus vecinos que en el mismo periodo no tuvieron despojos. </a:t>
                </a:r>
              </a:p>
              <a:p>
                <a:pPr algn="just"/>
                <a:r>
                  <a:rPr lang="es-CO" dirty="0" smtClean="0"/>
                  <a:t>M denota el conjunto de municipio con despojos y N los municipios sin despojos adyacentes.</a:t>
                </a:r>
              </a:p>
              <a:p>
                <a:pPr algn="just"/>
                <a:r>
                  <a:rPr lang="es-CO" dirty="0" smtClean="0"/>
                  <a:t>El índice de los municipios con despojos es </a:t>
                </a: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O" dirty="0" smtClean="0"/>
                  <a:t>donde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s-CO" dirty="0" smtClean="0"/>
                  <a:t>. El índice de los municipios sin despojos es </a:t>
                </a: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CO" dirty="0" smtClean="0"/>
                  <a:t>, </a:t>
                </a:r>
                <a:r>
                  <a:rPr lang="es-CO" dirty="0"/>
                  <a:t>donde </a:t>
                </a: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CO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CO" dirty="0" smtClean="0"/>
                  <a:t>.</a:t>
                </a:r>
              </a:p>
              <a:p>
                <a:pPr algn="just"/>
                <a:r>
                  <a:rPr lang="es-CO" dirty="0" smtClean="0"/>
                  <a:t>Además,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CO" dirty="0" smtClean="0"/>
                  <a:t> es el subconjunto de los municipios sin despojos adyacentes al municipio con despojos </a:t>
                </a: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s-CO" dirty="0" smtClean="0"/>
                  <a:t>  y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s-CO" dirty="0" smtClean="0"/>
                  <a:t> es el subconjunto de municipios que tuvieron despojos y que tienen como vecino al municipio </a:t>
                </a:r>
                <a14:m>
                  <m:oMath xmlns:m="http://schemas.openxmlformats.org/officeDocument/2006/math">
                    <m:r>
                      <a:rPr lang="es-CO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CO" dirty="0" smtClean="0"/>
                  <a:t>, el cual no tuvo despojos.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s-CO" dirty="0" smtClean="0"/>
                  <a:t> denota la variable de resultado de largo plazo (desplazados totales entre 1997 y 2014)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O" dirty="0" smtClean="0"/>
                  <a:t> es el número de despojos entre 1890 y 1946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s-CO" dirty="0" smtClean="0"/>
                  <a:t> es un vector de controles (incluye la constante, controles geográficos y efectos fijos de departamento)</a:t>
                </a:r>
              </a:p>
              <a:p>
                <a:pPr algn="just"/>
                <a:endParaRPr lang="es-CO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338" y="1922318"/>
                <a:ext cx="7349319" cy="3817419"/>
              </a:xfrm>
              <a:blipFill rotWithShape="0">
                <a:blip r:embed="rId2"/>
                <a:stretch>
                  <a:fillRect l="-581" t="-2711" r="-83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63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0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ángulo 50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87" y="878380"/>
            <a:ext cx="4322626" cy="55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03629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Descripción del modelo 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839338" y="1693718"/>
                <a:ext cx="7349319" cy="404601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CO" dirty="0" smtClean="0"/>
                  <a:t>La estrategia de efectos fijos por pares de vecinos implica comparar pares de municipios adyacentes en el que uno de los municipios tuvo despojos y el otro no tuvo despojos. </a:t>
                </a:r>
              </a:p>
              <a:p>
                <a:pPr algn="just"/>
                <a:r>
                  <a:rPr lang="es-CO" dirty="0" smtClean="0"/>
                  <a:t>La base está compuesta por cualquier posible combinación de parejas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CO" dirty="0" smtClean="0"/>
                  <a:t> donde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s-CO" dirty="0" smtClean="0"/>
              </a:p>
              <a:p>
                <a:pPr algn="just"/>
                <a:endParaRPr lang="es-CO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s-CO" dirty="0" smtClean="0"/>
              </a:p>
              <a:p>
                <a:pPr marL="0" indent="0" algn="just">
                  <a:buNone/>
                </a:pPr>
                <a:endParaRPr lang="es-CO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b="0" i="1" smtClean="0">
                          <a:latin typeface="Cambria Math" panose="02040503050406030204" pitchFamily="18" charset="0"/>
                        </a:rPr>
                        <m:t>(=0)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O" dirty="0"/>
              </a:p>
              <a:p>
                <a:pPr marL="0" indent="0" algn="just">
                  <a:buNone/>
                </a:pPr>
                <a:r>
                  <a:rPr lang="es-CO" dirty="0" smtClean="0"/>
                  <a:t>En este caso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𝑔𝑖</m:t>
                        </m:r>
                      </m:sub>
                    </m:sSub>
                  </m:oMath>
                </a14:m>
                <a:r>
                  <a:rPr lang="es-CO" dirty="0" smtClean="0"/>
                  <a:t> son los efectos fijos de pares de vecinos - no observables comunes al par de vecinos (</a:t>
                </a:r>
                <a:r>
                  <a:rPr lang="es-CO" dirty="0" err="1" smtClean="0"/>
                  <a:t>i,g</a:t>
                </a:r>
                <a:r>
                  <a:rPr lang="es-CO" dirty="0" smtClean="0"/>
                  <a:t>)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s-CO" dirty="0" smtClean="0"/>
                  <a:t> son las variables no observables específicas.</a:t>
                </a:r>
                <a:endParaRPr lang="es-CO" dirty="0"/>
              </a:p>
              <a:p>
                <a:pPr marL="0" indent="0" algn="just">
                  <a:buNone/>
                </a:pPr>
                <a:endParaRPr lang="es-CO" dirty="0" smtClean="0"/>
              </a:p>
              <a:p>
                <a:pPr algn="just"/>
                <a:endParaRPr lang="es-CO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338" y="1693718"/>
                <a:ext cx="7349319" cy="4046019"/>
              </a:xfrm>
              <a:blipFill rotWithShape="0">
                <a:blip r:embed="rId2"/>
                <a:stretch>
                  <a:fillRect l="-996" t="-1657" r="-1079" b="-2410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0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03629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Variación Exógena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9338" y="1693718"/>
            <a:ext cx="7349319" cy="4447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  <a:p>
            <a:pPr algn="just"/>
            <a:endParaRPr lang="es-C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28650" y="1693718"/>
            <a:ext cx="7886699" cy="4624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dirty="0" smtClean="0"/>
              <a:t>Un </a:t>
            </a:r>
            <a:r>
              <a:rPr lang="es-CO" dirty="0" smtClean="0"/>
              <a:t>estimación de MCO puede resultar sesgada </a:t>
            </a:r>
            <a:r>
              <a:rPr lang="es-CO" dirty="0" smtClean="0"/>
              <a:t>ya </a:t>
            </a:r>
            <a:r>
              <a:rPr lang="es-CO" dirty="0" smtClean="0"/>
              <a:t>que los despojos 1890-1946  y los desplazados totales 1997-2014 pueden </a:t>
            </a:r>
            <a:r>
              <a:rPr lang="es-CO" dirty="0" smtClean="0">
                <a:solidFill>
                  <a:srgbClr val="FF0000"/>
                </a:solidFill>
              </a:rPr>
              <a:t>estar correlacionados con variables omitidas que no se incluyen en el modelo. </a:t>
            </a:r>
            <a:r>
              <a:rPr lang="es-CO" dirty="0" smtClean="0"/>
              <a:t>Por ejemplo, herencia histórica e institucional, disputas históricas entre habitantes del mismo municipio, etc…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Por lo anterior, se utiliza una metodología de variables instrumentales. En este caso, utilizamos una variable dicótoma que toma el valor de 1 si el municipio está a menos de 30 </a:t>
            </a:r>
            <a:r>
              <a:rPr lang="es-CO" dirty="0" err="1" smtClean="0"/>
              <a:t>kms</a:t>
            </a:r>
            <a:r>
              <a:rPr lang="es-CO" dirty="0" smtClean="0"/>
              <a:t> (mediana de la distancia) de la vía férrea más cercana en 1900 y 0 de lo contrario. 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>
                <a:solidFill>
                  <a:srgbClr val="FF0000"/>
                </a:solidFill>
              </a:rPr>
              <a:t>El supuesto de identificación es que la cercanía a las vías férreas afectaba el valor de las tierras en forma positiva lo cual incentivaba los despojos en la primera mitad del siglo XX. </a:t>
            </a:r>
            <a:r>
              <a:rPr lang="es-CO" dirty="0" smtClean="0"/>
              <a:t>Esto </a:t>
            </a:r>
            <a:r>
              <a:rPr lang="es-CO" dirty="0" smtClean="0"/>
              <a:t>no tiene ninguna relación con los desplazados después de 1996 ya que el ferrocarril perdió importancia económica. </a:t>
            </a:r>
            <a:r>
              <a:rPr lang="es-CO" b="1" dirty="0" smtClean="0"/>
              <a:t>Conceptualmente, se cumple con la restricción de exclusión.</a:t>
            </a:r>
            <a:endParaRPr lang="es-CO" b="1" dirty="0"/>
          </a:p>
          <a:p>
            <a:pPr marL="0" indent="0" algn="just">
              <a:buFont typeface="Wingdings 2" pitchFamily="18" charset="2"/>
              <a:buNone/>
            </a:pPr>
            <a:endParaRPr lang="es-CO" dirty="0"/>
          </a:p>
          <a:p>
            <a:pPr marL="0" indent="0" algn="just">
              <a:buFont typeface="Wingdings 2" pitchFamily="18" charset="2"/>
              <a:buNone/>
            </a:pPr>
            <a:endParaRPr lang="es-CO" dirty="0" smtClean="0"/>
          </a:p>
          <a:p>
            <a:pPr algn="just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08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67255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Descripción del modelo de Variables instrumentales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897340" y="1924377"/>
                <a:ext cx="7349319" cy="444730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CO" dirty="0" smtClean="0"/>
                  <a:t>A continuación, se explica la metodología de variables instrumentales. Primera etapa: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𝑔𝑖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s-C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s-CO" dirty="0" smtClean="0"/>
                  <a:t> </a:t>
                </a:r>
              </a:p>
              <a:p>
                <a:pPr marL="0" indent="0" algn="just">
                  <a:buNone/>
                </a:pPr>
                <a:endParaRPr lang="es-CO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s-C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s-CO" b="0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s-CO" b="0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s-CO" dirty="0" smtClean="0"/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s-CO" dirty="0" smtClean="0"/>
                  <a:t> (para </a:t>
                </a:r>
                <a14:m>
                  <m:oMath xmlns:m="http://schemas.openxmlformats.org/officeDocument/2006/math">
                    <m:r>
                      <a:rPr lang="es-CO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s-CO" dirty="0" smtClean="0"/>
                  <a:t>) es el instrumento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s-CO" dirty="0" smtClean="0"/>
                  <a:t> es el término del error. La segunda etapa para estimar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</m:sub>
                    </m:sSub>
                  </m:oMath>
                </a14:m>
                <a:r>
                  <a:rPr lang="es-CO" dirty="0" smtClean="0"/>
                  <a:t> se resume en:</a:t>
                </a:r>
              </a:p>
              <a:p>
                <a:pPr marL="0" indent="0" algn="ctr">
                  <a:buNone/>
                </a:pPr>
                <a:r>
                  <a:rPr lang="es-CO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CO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CO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s-CO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CO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</m:sub>
                    </m:sSub>
                    <m:acc>
                      <m:accPr>
                        <m:chr m:val="̂"/>
                        <m:ctrlPr>
                          <a:rPr lang="es-CO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C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  <m:r>
                      <a:rPr lang="es-CO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O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CO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s-CO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𝑔𝑖</m:t>
                        </m:r>
                      </m:sub>
                    </m:sSub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C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s-C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s-CO" dirty="0"/>
                  <a:t> </a:t>
                </a:r>
              </a:p>
              <a:p>
                <a:pPr marL="0" indent="0" algn="just">
                  <a:buNone/>
                </a:pPr>
                <a:endParaRPr lang="es-CO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CO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CO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𝐼𝑉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CO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s-C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O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C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s-C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s-CO" dirty="0"/>
                        <m:t> </m:t>
                      </m:r>
                    </m:oMath>
                  </m:oMathPara>
                </a14:m>
                <a:endParaRPr lang="es-CO" dirty="0"/>
              </a:p>
              <a:p>
                <a:pPr marL="0" indent="0" algn="just">
                  <a:buNone/>
                </a:pPr>
                <a:endParaRPr lang="es-CO" dirty="0"/>
              </a:p>
              <a:p>
                <a:pPr marL="0" indent="0" algn="just">
                  <a:buNone/>
                </a:pPr>
                <a:endParaRPr lang="es-CO" dirty="0" smtClean="0"/>
              </a:p>
              <a:p>
                <a:pPr algn="just"/>
                <a:endParaRPr lang="es-CO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7340" y="1924377"/>
                <a:ext cx="7349319" cy="4447309"/>
              </a:xfrm>
              <a:blipFill rotWithShape="0">
                <a:blip r:embed="rId2"/>
                <a:stretch>
                  <a:fillRect l="-995" t="-1646" r="-99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71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67255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Análisis de Mediación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7340" y="1924377"/>
            <a:ext cx="7349319" cy="4447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/>
              <a:t>Según el marco conceptual, los despojos de tierra 1890-1946 afectan el desplazamiento a través de reformas agrarias en un contexto de debilidad de los derechos de propiedad y debilidad del Estado </a:t>
            </a:r>
          </a:p>
          <a:p>
            <a:pPr algn="just"/>
            <a:endParaRPr lang="es-C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62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576" y="2567416"/>
            <a:ext cx="8184847" cy="1325562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 smtClean="0"/>
              <a:t>Resultados</a:t>
            </a:r>
            <a:endParaRPr lang="es-CO" sz="4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2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800" b="1" dirty="0" smtClean="0"/>
              <a:t>Problema y motivación </a:t>
            </a:r>
            <a:endParaRPr lang="es-CO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3845" y="1496291"/>
            <a:ext cx="7886700" cy="4952010"/>
          </a:xfrm>
        </p:spPr>
        <p:txBody>
          <a:bodyPr>
            <a:normAutofit lnSpcReduction="10000"/>
          </a:bodyPr>
          <a:lstStyle/>
          <a:p>
            <a:r>
              <a:rPr lang="es-CO" sz="2400" dirty="0" smtClean="0"/>
              <a:t>Para entender cabalmente los problemas actuales del desarrollo rural nos debemos remontar a la historia de muy largo plazo. </a:t>
            </a:r>
          </a:p>
          <a:p>
            <a:r>
              <a:rPr lang="es-CO" sz="2400" dirty="0" smtClean="0"/>
              <a:t>Los estudios realizados </a:t>
            </a:r>
            <a:r>
              <a:rPr lang="es-CO" sz="2400" dirty="0"/>
              <a:t> en los últimos años </a:t>
            </a:r>
            <a:r>
              <a:rPr lang="es-CO" sz="2400" dirty="0" smtClean="0"/>
              <a:t> –con amplia evidencia en datos - indican que problemas tales como el despojo de tierras, el desplazamiento forzado, la actividad de grupos irregulares  no solamente están altamente correlacionados sino que tienes raíces históricas comunes.</a:t>
            </a:r>
          </a:p>
          <a:p>
            <a:r>
              <a:rPr lang="es-CO" sz="2400" dirty="0" smtClean="0"/>
              <a:t>Los principales problemas de orden histórico que han persistido y han afectado </a:t>
            </a:r>
            <a:r>
              <a:rPr lang="es-CO" sz="2400" dirty="0" smtClean="0">
                <a:solidFill>
                  <a:srgbClr val="FF0000"/>
                </a:solidFill>
              </a:rPr>
              <a:t>el desarrollo </a:t>
            </a:r>
            <a:r>
              <a:rPr lang="es-CO" sz="2400" dirty="0" smtClean="0"/>
              <a:t>de las zonas rurales colombianas son: </a:t>
            </a:r>
          </a:p>
          <a:p>
            <a:pPr lvl="1"/>
            <a:r>
              <a:rPr lang="es-CO" sz="2400" dirty="0" smtClean="0">
                <a:solidFill>
                  <a:srgbClr val="FF0000"/>
                </a:solidFill>
              </a:rPr>
              <a:t>La debilidad de los derechos de propiedad sobre la tierra</a:t>
            </a:r>
          </a:p>
          <a:p>
            <a:pPr lvl="1"/>
            <a:r>
              <a:rPr lang="es-CO" sz="2400" dirty="0" smtClean="0">
                <a:solidFill>
                  <a:srgbClr val="FF0000"/>
                </a:solidFill>
              </a:rPr>
              <a:t>La debilidad del Estado</a:t>
            </a:r>
          </a:p>
          <a:p>
            <a:pPr marL="171450" lvl="1">
              <a:lnSpc>
                <a:spcPct val="100000"/>
              </a:lnSpc>
              <a:spcBef>
                <a:spcPts val="750"/>
              </a:spcBef>
            </a:pPr>
            <a:r>
              <a:rPr lang="es-CO" sz="2400" dirty="0"/>
              <a:t>El esquema que guía la investigación es el siguiente:</a:t>
            </a:r>
          </a:p>
        </p:txBody>
      </p:sp>
    </p:spTree>
    <p:extLst>
      <p:ext uri="{BB962C8B-B14F-4D97-AF65-F5344CB8AC3E}">
        <p14:creationId xmlns:p14="http://schemas.microsoft.com/office/powerpoint/2010/main" val="1333017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03629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Desplazados totales (1997-2014)  y Despojos (1890-1946)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9338" y="1693718"/>
            <a:ext cx="7349319" cy="4447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  <a:p>
            <a:pPr algn="just"/>
            <a:endParaRPr lang="es-CO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40063"/>
              </p:ext>
            </p:extLst>
          </p:nvPr>
        </p:nvGraphicFramePr>
        <p:xfrm>
          <a:off x="2376118" y="2158308"/>
          <a:ext cx="4391763" cy="2937531"/>
        </p:xfrm>
        <a:graphic>
          <a:graphicData uri="http://schemas.openxmlformats.org/drawingml/2006/table">
            <a:tbl>
              <a:tblPr/>
              <a:tblGrid>
                <a:gridCol w="1766801"/>
                <a:gridCol w="1312481"/>
                <a:gridCol w="1312481"/>
              </a:tblGrid>
              <a:tr h="1928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Variables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Desplazados Totales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Desplazados Totales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Despojos (1890-1946)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1,252***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5,730**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(248.4)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(2,540)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(713.7)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(830.9)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Controles geográficos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03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Efectos fijos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 Etapa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 vía ferrea 1900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0.813***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Prueba F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11.63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Observaciones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1,904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1,904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85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pares de vecinos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Errores estándar entre paréntesis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28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*** p&lt;0.01, ** p&lt;0.05, * p&lt;0.1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3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03629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Reforma Agraria (1960-1996)  y Despojos (1890-1946)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97504"/>
              </p:ext>
            </p:extLst>
          </p:nvPr>
        </p:nvGraphicFramePr>
        <p:xfrm>
          <a:off x="2479091" y="2222911"/>
          <a:ext cx="4432455" cy="3024590"/>
        </p:xfrm>
        <a:graphic>
          <a:graphicData uri="http://schemas.openxmlformats.org/drawingml/2006/table">
            <a:tbl>
              <a:tblPr/>
              <a:tblGrid>
                <a:gridCol w="1811525"/>
                <a:gridCol w="1310465"/>
                <a:gridCol w="1310465"/>
              </a:tblGrid>
              <a:tr h="1938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Variables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40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baldíos adjudicados </a:t>
                      </a:r>
                      <a:b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(1960-1996)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baldíos adjudicados </a:t>
                      </a:r>
                      <a:b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(1960-1996)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Despojos (1890-1946)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18.92*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266.4**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(11.46)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(123.7)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Controles geográficos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</a:t>
                      </a:r>
                      <a:endParaRPr lang="es-CO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Efectos fijos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 Etapa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 vía ferrea 1900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0.813***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Prueba F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11.63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Observaciones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1,904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1,904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pares de vecinos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Errores estándar entre paréntesis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38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*** p&lt;0.01, ** p&lt;0.05, * p&lt;0.1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7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03629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Acciones Ofensivas (1988-2010)  y Despojos (189-1946)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03405"/>
              </p:ext>
            </p:extLst>
          </p:nvPr>
        </p:nvGraphicFramePr>
        <p:xfrm>
          <a:off x="2417988" y="2059173"/>
          <a:ext cx="4308023" cy="2990628"/>
        </p:xfrm>
        <a:graphic>
          <a:graphicData uri="http://schemas.openxmlformats.org/drawingml/2006/table">
            <a:tbl>
              <a:tblPr/>
              <a:tblGrid>
                <a:gridCol w="1768359"/>
                <a:gridCol w="1269832"/>
                <a:gridCol w="1269832"/>
              </a:tblGrid>
              <a:tr h="1867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Variables</a:t>
                      </a:r>
                    </a:p>
                  </a:txBody>
                  <a:tcPr marL="8449" marR="8449" marT="84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7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Acciones ofensivas</a:t>
                      </a:r>
                      <a:b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(1988-2010)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Acciones ofensivas</a:t>
                      </a:r>
                      <a:b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(1988-2010)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Despojos (1890-1946)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5.265***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44.63***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(1.142)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(15.19)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Controles</a:t>
                      </a:r>
                      <a:r>
                        <a:rPr lang="es-CO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geográficos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Efectos fijos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 Etapa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 vía ferrea 1900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0.813***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Prueba F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11.63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56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Observaciones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1,904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1,904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pares de vecinos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Errores estándar entre paréntesis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67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*** p&lt;0.01, ** p&lt;0.05, * p&lt;0.1</a:t>
                      </a:r>
                    </a:p>
                  </a:txBody>
                  <a:tcPr marL="8449" marR="8449" marT="84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5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977961" y="3464384"/>
            <a:ext cx="1886465" cy="99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Despojos de tierra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1890-1946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98739" y="1855716"/>
            <a:ext cx="1886466" cy="8917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Reforma Agraria (baldíos)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1960-1996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495272" y="5457617"/>
            <a:ext cx="1886465" cy="599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Conflicto armado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1960-1996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325106" y="3746933"/>
            <a:ext cx="1886465" cy="599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Desplazamiento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1997-2014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3410465" y="4096460"/>
            <a:ext cx="2242471" cy="10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6942158" y="5246959"/>
            <a:ext cx="949337" cy="43088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Debilidad del Estado</a:t>
            </a:r>
            <a:endParaRPr lang="es-CO" sz="1100" dirty="0"/>
          </a:p>
        </p:txBody>
      </p:sp>
      <p:cxnSp>
        <p:nvCxnSpPr>
          <p:cNvPr id="36" name="Conector recto de flecha 35"/>
          <p:cNvCxnSpPr/>
          <p:nvPr/>
        </p:nvCxnSpPr>
        <p:spPr>
          <a:xfrm flipV="1">
            <a:off x="5652936" y="4670249"/>
            <a:ext cx="1289222" cy="95579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0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ángulo 50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2188924" y="4658066"/>
            <a:ext cx="1057941" cy="79829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5768887" y="2558936"/>
            <a:ext cx="1173271" cy="88272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2000608" y="2479982"/>
            <a:ext cx="1132704" cy="79701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6845869" y="2274755"/>
            <a:ext cx="949337" cy="600164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Debilidad de los derechos de propiedad</a:t>
            </a:r>
            <a:endParaRPr lang="es-CO" sz="1100" dirty="0"/>
          </a:p>
        </p:txBody>
      </p:sp>
      <p:cxnSp>
        <p:nvCxnSpPr>
          <p:cNvPr id="18" name="Conector recto de flecha 17"/>
          <p:cNvCxnSpPr/>
          <p:nvPr/>
        </p:nvCxnSpPr>
        <p:spPr>
          <a:xfrm flipH="1" flipV="1">
            <a:off x="6590270" y="5156887"/>
            <a:ext cx="236558" cy="189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6328065" y="2564436"/>
            <a:ext cx="380484" cy="300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 Título"/>
          <p:cNvSpPr>
            <a:spLocks noGrp="1"/>
          </p:cNvSpPr>
          <p:nvPr>
            <p:ph type="title"/>
          </p:nvPr>
        </p:nvSpPr>
        <p:spPr>
          <a:xfrm>
            <a:off x="628650" y="603629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Análisis de Mediación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341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03629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Análisis de Mediación 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243914" y="1688757"/>
            <a:ext cx="682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Se calcula el efecto de los despojos de tierra 1890-1946 y sus mediadores sobre </a:t>
            </a:r>
            <a:r>
              <a:rPr lang="es-CO" dirty="0"/>
              <a:t>el número de desplazados </a:t>
            </a:r>
            <a:r>
              <a:rPr lang="es-CO" dirty="0" smtClean="0"/>
              <a:t>1997-2014</a:t>
            </a:r>
            <a:endParaRPr lang="es-CO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85185"/>
              </p:ext>
            </p:extLst>
          </p:nvPr>
        </p:nvGraphicFramePr>
        <p:xfrm>
          <a:off x="1488109" y="2739568"/>
          <a:ext cx="6167782" cy="1551748"/>
        </p:xfrm>
        <a:graphic>
          <a:graphicData uri="http://schemas.openxmlformats.org/drawingml/2006/table">
            <a:tbl>
              <a:tblPr/>
              <a:tblGrid>
                <a:gridCol w="2893202"/>
                <a:gridCol w="848235"/>
                <a:gridCol w="848235"/>
                <a:gridCol w="789055"/>
                <a:gridCol w="789055"/>
              </a:tblGrid>
              <a:tr h="2294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94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 indirecto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615.41***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4313.30***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 ofensivas (1988-1996)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425.90***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2712.24***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baldíos adjudicados (1960-1996)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189.51***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1601.10***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 directo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872.40***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2179.09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Efecto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1487.81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6492.39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576" y="2567416"/>
            <a:ext cx="8184847" cy="1325562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 smtClean="0"/>
              <a:t>Conclusiones</a:t>
            </a:r>
            <a:endParaRPr lang="es-CO" sz="4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38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576" y="540598"/>
            <a:ext cx="8184847" cy="1325562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 smtClean="0"/>
              <a:t>Conclusiones</a:t>
            </a:r>
            <a:endParaRPr lang="es-CO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97340" y="1866160"/>
            <a:ext cx="7349319" cy="4447309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Los conflictos de tierra en la actualidad son el resultado de un proceso histórico de despojos y violencia. 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La adjudicación de baldíos y el conflicto armado son los mecanismos a través de los cuales los despojos de la primera mitad del Siglo XX tienen incidencia en el desplazamiento.</a:t>
            </a:r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42620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06762" y="984795"/>
            <a:ext cx="1886465" cy="1136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Expansión de la frontera agrícola (baldíos)  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1890-1930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>
            <a:stCxn id="4" idx="2"/>
          </p:cNvCxnSpPr>
          <p:nvPr/>
        </p:nvCxnSpPr>
        <p:spPr>
          <a:xfrm>
            <a:off x="3749995" y="2121616"/>
            <a:ext cx="0" cy="510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806762" y="2632362"/>
            <a:ext cx="1886465" cy="99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Despojos de tierra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1890-1946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2569" y="2201475"/>
            <a:ext cx="1589902" cy="43088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Derechos de propiedad y Estado débiles</a:t>
            </a:r>
            <a:endParaRPr lang="es-CO" sz="1100" dirty="0"/>
          </a:p>
        </p:txBody>
      </p:sp>
      <p:sp>
        <p:nvSpPr>
          <p:cNvPr id="10" name="Rectángulo 9"/>
          <p:cNvSpPr/>
          <p:nvPr/>
        </p:nvSpPr>
        <p:spPr>
          <a:xfrm>
            <a:off x="2806761" y="4222265"/>
            <a:ext cx="1886466" cy="8917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Reforma Agraria (baldíos)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1960-1996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02362" y="3007183"/>
            <a:ext cx="1886465" cy="599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Conflicto armado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1960-1996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745876" y="3655915"/>
            <a:ext cx="0" cy="510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5702361" y="4390112"/>
            <a:ext cx="1886465" cy="599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Desplazamiento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1997-2014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755012" y="3274914"/>
            <a:ext cx="8402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6625001" y="3711519"/>
            <a:ext cx="0" cy="510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862102" y="4671227"/>
            <a:ext cx="733169" cy="4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2386631" y="2416918"/>
            <a:ext cx="840259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959164" y="5972007"/>
            <a:ext cx="1589902" cy="43088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Derechos de propiedad y Estado débiles</a:t>
            </a:r>
            <a:endParaRPr lang="es-CO" sz="1100" dirty="0"/>
          </a:p>
        </p:txBody>
      </p:sp>
      <p:cxnSp>
        <p:nvCxnSpPr>
          <p:cNvPr id="25" name="Conector recto de flecha 24"/>
          <p:cNvCxnSpPr/>
          <p:nvPr/>
        </p:nvCxnSpPr>
        <p:spPr>
          <a:xfrm flipH="1">
            <a:off x="4862102" y="3774333"/>
            <a:ext cx="1054445" cy="5303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447520" y="2887736"/>
            <a:ext cx="0" cy="321275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V="1">
            <a:off x="1447520" y="6100493"/>
            <a:ext cx="1367479" cy="823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V="1">
            <a:off x="4693227" y="5210806"/>
            <a:ext cx="1132704" cy="79701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8309638" y="3318161"/>
            <a:ext cx="41189" cy="293164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>
            <a:off x="4643801" y="6249802"/>
            <a:ext cx="3707026" cy="411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>
            <a:off x="7679442" y="3314042"/>
            <a:ext cx="634314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0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ángulo 50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87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sz="6000" b="1" dirty="0" smtClean="0"/>
              <a:t>Tierra</a:t>
            </a:r>
            <a:endParaRPr lang="es-CO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72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59103"/>
            <a:ext cx="7886700" cy="1325562"/>
          </a:xfrm>
        </p:spPr>
        <p:txBody>
          <a:bodyPr/>
          <a:lstStyle/>
          <a:p>
            <a:pPr algn="ctr"/>
            <a:r>
              <a:rPr lang="es-CO" b="1" dirty="0"/>
              <a:t>Expansión de la frontera agrícola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129223"/>
            <a:ext cx="7886700" cy="4351337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Después de 1870 el mercado mundial de productos agrícolas se expandió.</a:t>
            </a:r>
          </a:p>
          <a:p>
            <a:pPr algn="just"/>
            <a:r>
              <a:rPr lang="es-CO" dirty="0" smtClean="0"/>
              <a:t>La tierra pasó de ser abundante a ser escasa. Los precios de esta aumentaron en todo el mundo </a:t>
            </a:r>
            <a:r>
              <a:rPr lang="es-CO" dirty="0" smtClean="0">
                <a:solidFill>
                  <a:srgbClr val="FF0000"/>
                </a:solidFill>
              </a:rPr>
              <a:t>incluyendo Colombia por la expansión cafetera</a:t>
            </a:r>
            <a:r>
              <a:rPr lang="es-CO" dirty="0" smtClean="0"/>
              <a:t>. </a:t>
            </a:r>
          </a:p>
          <a:p>
            <a:pPr algn="just"/>
            <a:r>
              <a:rPr lang="es-CO" dirty="0" smtClean="0"/>
              <a:t>La tierra fue ocupada por campesinos y colonos pero no se tituló formalmente, así que los terratenientes con influencias y poder político comenzaron a invadir los terrenos de campesinos y colonos.  </a:t>
            </a:r>
          </a:p>
          <a:p>
            <a:pPr algn="just"/>
            <a:r>
              <a:rPr lang="es-CO" dirty="0" smtClean="0"/>
              <a:t>El conflicto sobre la tierra y los despojos se multiplicaron se multiplicaron entre finales del siglo XIX y 1930/1940.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8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71661"/>
            <a:ext cx="7886700" cy="1325562"/>
          </a:xfrm>
        </p:spPr>
        <p:txBody>
          <a:bodyPr/>
          <a:lstStyle/>
          <a:p>
            <a:pPr algn="ctr"/>
            <a:r>
              <a:rPr lang="es-CO" b="1" dirty="0" smtClean="0"/>
              <a:t>Expansión de la frontera agrícola - Café</a:t>
            </a:r>
            <a:endParaRPr lang="es-CO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57" y="2806845"/>
            <a:ext cx="21145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APA%20DE%20COLOMBIA_CAFE_18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45" y="2735407"/>
            <a:ext cx="2190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MAPA%20DE%20COLOMBIA_CAFE_19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20" y="2663970"/>
            <a:ext cx="23526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716233" y="22946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1851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4449907" y="2324523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1892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6945457" y="2324523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1925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11" name="4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9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42939"/>
            <a:ext cx="7886700" cy="1325562"/>
          </a:xfrm>
        </p:spPr>
        <p:txBody>
          <a:bodyPr/>
          <a:lstStyle/>
          <a:p>
            <a:pPr algn="ctr"/>
            <a:r>
              <a:rPr lang="es-CO" b="1" dirty="0" smtClean="0"/>
              <a:t>Conflictos de tierra, 1827-1931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3957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CO" sz="2400" dirty="0" smtClean="0"/>
              <a:t>Como </a:t>
            </a:r>
            <a:r>
              <a:rPr lang="es-CO" sz="2400" dirty="0" err="1" smtClean="0"/>
              <a:t>LeGrand</a:t>
            </a:r>
            <a:r>
              <a:rPr lang="es-CO" sz="2400" dirty="0" smtClean="0"/>
              <a:t> (1988</a:t>
            </a:r>
            <a:r>
              <a:rPr lang="es-CO" sz="2400" dirty="0" smtClean="0"/>
              <a:t>), </a:t>
            </a:r>
            <a:r>
              <a:rPr lang="es-CO" sz="2400" dirty="0" smtClean="0"/>
              <a:t>Sánchez et. al (2010) </a:t>
            </a:r>
            <a:r>
              <a:rPr lang="es-CO" sz="2400" dirty="0" smtClean="0"/>
              <a:t>y Saffon (2015) muestran</a:t>
            </a:r>
            <a:r>
              <a:rPr lang="es-CO" sz="2400" dirty="0" smtClean="0"/>
              <a:t>, el aumento en el número de conflictos agrarios </a:t>
            </a:r>
            <a:r>
              <a:rPr lang="es-CO" sz="2400" dirty="0" smtClean="0">
                <a:solidFill>
                  <a:srgbClr val="FF0000"/>
                </a:solidFill>
              </a:rPr>
              <a:t>fue el resultado de la usurpación por parte de los terratenientes </a:t>
            </a:r>
            <a:r>
              <a:rPr lang="es-CO" sz="2400" dirty="0"/>
              <a:t>de las tierras ocupadas por los </a:t>
            </a:r>
            <a:r>
              <a:rPr lang="es-CO" sz="2400" dirty="0" smtClean="0"/>
              <a:t>colonos.</a:t>
            </a:r>
            <a:endParaRPr lang="es-CO" sz="2400" dirty="0"/>
          </a:p>
        </p:txBody>
      </p:sp>
      <p:graphicFrame>
        <p:nvGraphicFramePr>
          <p:cNvPr id="4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84043"/>
              </p:ext>
            </p:extLst>
          </p:nvPr>
        </p:nvGraphicFramePr>
        <p:xfrm>
          <a:off x="3167856" y="3667918"/>
          <a:ext cx="2808288" cy="2050617"/>
        </p:xfrm>
        <a:graphic>
          <a:graphicData uri="http://schemas.openxmlformats.org/drawingml/2006/table">
            <a:tbl>
              <a:tblPr/>
              <a:tblGrid>
                <a:gridCol w="1093788"/>
                <a:gridCol w="1714500"/>
              </a:tblGrid>
              <a:tr h="52661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Número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Conflictos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1827-1869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1870-1900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1901-1917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1918-1931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448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95625" y="5787890"/>
            <a:ext cx="295275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400" dirty="0" smtClean="0"/>
              <a:t>Fuente: Archivos de tierras (1988</a:t>
            </a:r>
            <a:r>
              <a:rPr lang="es-CO" sz="1400" dirty="0"/>
              <a:t>)</a:t>
            </a:r>
            <a:endParaRPr lang="es-ES" sz="1400" dirty="0"/>
          </a:p>
          <a:p>
            <a:pPr>
              <a:spcBef>
                <a:spcPct val="50000"/>
              </a:spcBef>
            </a:pPr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7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13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00667"/>
            <a:ext cx="7886700" cy="1325562"/>
          </a:xfrm>
        </p:spPr>
        <p:txBody>
          <a:bodyPr/>
          <a:lstStyle/>
          <a:p>
            <a:pPr algn="ctr"/>
            <a:r>
              <a:rPr lang="es-CO" b="1" dirty="0" smtClean="0"/>
              <a:t>Reformas agrarias y el conflicto de tierras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026229"/>
            <a:ext cx="7886700" cy="4351337"/>
          </a:xfrm>
        </p:spPr>
        <p:txBody>
          <a:bodyPr>
            <a:normAutofit fontScale="92500"/>
          </a:bodyPr>
          <a:lstStyle/>
          <a:p>
            <a:pPr algn="just"/>
            <a:r>
              <a:rPr lang="es-CO" sz="2400" dirty="0" smtClean="0"/>
              <a:t>Como consecuencia de los despojos de tierra se promueven o reclaman reformas agrarias con el objetivo de restaurar las propiedades </a:t>
            </a:r>
            <a:r>
              <a:rPr lang="es-CO" sz="2400" dirty="0" smtClean="0"/>
              <a:t>usurpadas (Saffon 2015). </a:t>
            </a:r>
            <a:endParaRPr lang="es-CO" sz="2400" dirty="0" smtClean="0"/>
          </a:p>
          <a:p>
            <a:pPr algn="just"/>
            <a:r>
              <a:rPr lang="es-CO" sz="2400" dirty="0" smtClean="0"/>
              <a:t>En el caso colombiano – como en otro países- los períodos de </a:t>
            </a:r>
            <a:r>
              <a:rPr lang="es-CO" sz="2400" dirty="0" smtClean="0">
                <a:solidFill>
                  <a:srgbClr val="FF0000"/>
                </a:solidFill>
              </a:rPr>
              <a:t>alta actividad de reforma agraria ha sido precedidos por alta conflictividad agraria </a:t>
            </a:r>
            <a:r>
              <a:rPr lang="es-CO" sz="2400" dirty="0" smtClean="0"/>
              <a:t>previa resultado de despojos de tierra. </a:t>
            </a:r>
            <a:endParaRPr lang="es-CO" sz="2400" dirty="0"/>
          </a:p>
          <a:p>
            <a:pPr algn="just"/>
            <a:r>
              <a:rPr lang="es-CO" sz="2400" dirty="0"/>
              <a:t>Por lo tanto, deberían movilizarse más ávidamente para exigir una reforma agraria y ser privilegiados por la distribución de tierras cada vez que se promulgan nuevas </a:t>
            </a:r>
            <a:r>
              <a:rPr lang="es-CO" sz="2400" dirty="0" smtClean="0"/>
              <a:t>reformas (Saffon, 2015).</a:t>
            </a:r>
          </a:p>
          <a:p>
            <a:pPr algn="just"/>
            <a:r>
              <a:rPr lang="es-CO" sz="2400" dirty="0" smtClean="0"/>
              <a:t>No obstante, si la reforma agraria no puede apaciguar los agravios de los despojos, pueden surgir levantamientos armados y movimientos guerrilleros (Lopez-Uribe y Sanchez, 2016)</a:t>
            </a:r>
            <a:endParaRPr lang="es-CO" sz="2400" dirty="0"/>
          </a:p>
          <a:p>
            <a:pPr algn="just"/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2" y="209344"/>
            <a:ext cx="2093435" cy="66903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" y="202817"/>
            <a:ext cx="2317113" cy="6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0" y="6504709"/>
            <a:ext cx="9144000" cy="15442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1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Words>1974</Words>
  <Application>Microsoft Office PowerPoint</Application>
  <PresentationFormat>Presentación en pantalla (4:3)</PresentationFormat>
  <Paragraphs>385</Paragraphs>
  <Slides>36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Cambria Math</vt:lpstr>
      <vt:lpstr>Garamond</vt:lpstr>
      <vt:lpstr>Times New Roman</vt:lpstr>
      <vt:lpstr>Wingdings 2</vt:lpstr>
      <vt:lpstr>HDOfficeLightV0</vt:lpstr>
      <vt:lpstr>Del Despojo al Despojo: Reforma Agraria y Conflicto en Colombia en el Largo Plazo.</vt:lpstr>
      <vt:lpstr>Contenido </vt:lpstr>
      <vt:lpstr>Problema y motivación </vt:lpstr>
      <vt:lpstr>Presentación de PowerPoint</vt:lpstr>
      <vt:lpstr>Tierra</vt:lpstr>
      <vt:lpstr>Expansión de la frontera agrícola</vt:lpstr>
      <vt:lpstr>Expansión de la frontera agrícola - Café</vt:lpstr>
      <vt:lpstr>Conflictos de tierra, 1827-1931</vt:lpstr>
      <vt:lpstr>Reformas agrarias y el conflicto de tierras</vt:lpstr>
      <vt:lpstr>Reformas agrarias en el Siglo XX</vt:lpstr>
      <vt:lpstr>Las reformas agrarias en Colombia a través de asignación de baldíos , 1901-2012 (25 millones de hectáreas)</vt:lpstr>
      <vt:lpstr>Reforma agraria para la asignación de tierras en Colombia (1936-1960)</vt:lpstr>
      <vt:lpstr>  Persistencia de los conflictos de tierra y los despojos</vt:lpstr>
      <vt:lpstr>Conflicto armado y conflictos de tierra 1960-2014</vt:lpstr>
      <vt:lpstr>Presentación de PowerPoint</vt:lpstr>
      <vt:lpstr>Presentación de PowerPoint</vt:lpstr>
      <vt:lpstr>Presentación de PowerPoint</vt:lpstr>
      <vt:lpstr> Y  también existe una conexión entre: Despojos (1890 -1946) y acciones ofensivas de grupos armados ilegales   (1988-1996) </vt:lpstr>
      <vt:lpstr>Estadísticas descriptivas</vt:lpstr>
      <vt:lpstr>Informalidad de los derechos de propiedad: facilitador del despojo de tierras por parte de los actores armados al margen de la ley </vt:lpstr>
      <vt:lpstr>Relación entre conflicto armado y tierras: 1990 y 2014</vt:lpstr>
      <vt:lpstr>Metodología</vt:lpstr>
      <vt:lpstr>Descripción del modelo</vt:lpstr>
      <vt:lpstr>Presentación de PowerPoint</vt:lpstr>
      <vt:lpstr>Descripción del modelo </vt:lpstr>
      <vt:lpstr>Variación Exógena</vt:lpstr>
      <vt:lpstr>Descripción del modelo de Variables instrumentales</vt:lpstr>
      <vt:lpstr>Análisis de Mediación</vt:lpstr>
      <vt:lpstr>Resultados</vt:lpstr>
      <vt:lpstr>Desplazados totales (1997-2014)  y Despojos (1890-1946)</vt:lpstr>
      <vt:lpstr>Reforma Agraria (1960-1996)  y Despojos (1890-1946)</vt:lpstr>
      <vt:lpstr>Acciones Ofensivas (1988-2010)  y Despojos (189-1946)</vt:lpstr>
      <vt:lpstr>Análisis de Mediación </vt:lpstr>
      <vt:lpstr>Análisis de Mediación </vt:lpstr>
      <vt:lpstr>Conclusiones</vt:lpstr>
      <vt:lpstr>Conclusiones</vt:lpstr>
    </vt:vector>
  </TitlesOfParts>
  <Company>UANDES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Tierra, conflicto y desarrollo agrario en Colombia. Una visión de largo plazo.</dc:title>
  <dc:creator>Xiomara Pulido Ramirez</dc:creator>
  <cp:lastModifiedBy>Fabio   Sanchez Torres</cp:lastModifiedBy>
  <cp:revision>111</cp:revision>
  <dcterms:created xsi:type="dcterms:W3CDTF">2016-09-27T21:34:13Z</dcterms:created>
  <dcterms:modified xsi:type="dcterms:W3CDTF">2016-10-26T12:11:32Z</dcterms:modified>
</cp:coreProperties>
</file>